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8"/>
  </p:notesMasterIdLst>
  <p:handoutMasterIdLst>
    <p:handoutMasterId r:id="rId29"/>
  </p:handoutMasterIdLst>
  <p:sldIdLst>
    <p:sldId id="438" r:id="rId2"/>
    <p:sldId id="398" r:id="rId3"/>
    <p:sldId id="468" r:id="rId4"/>
    <p:sldId id="367" r:id="rId5"/>
    <p:sldId id="439" r:id="rId6"/>
    <p:sldId id="461" r:id="rId7"/>
    <p:sldId id="462" r:id="rId8"/>
    <p:sldId id="463" r:id="rId9"/>
    <p:sldId id="464" r:id="rId10"/>
    <p:sldId id="469" r:id="rId11"/>
    <p:sldId id="470" r:id="rId12"/>
    <p:sldId id="467" r:id="rId13"/>
    <p:sldId id="368" r:id="rId14"/>
    <p:sldId id="440" r:id="rId15"/>
    <p:sldId id="441" r:id="rId16"/>
    <p:sldId id="442" r:id="rId17"/>
    <p:sldId id="443" r:id="rId18"/>
    <p:sldId id="455" r:id="rId19"/>
    <p:sldId id="471" r:id="rId20"/>
    <p:sldId id="472" r:id="rId21"/>
    <p:sldId id="473" r:id="rId22"/>
    <p:sldId id="474" r:id="rId23"/>
    <p:sldId id="444" r:id="rId24"/>
    <p:sldId id="475" r:id="rId25"/>
    <p:sldId id="460" r:id="rId26"/>
    <p:sldId id="414" r:id="rId27"/>
  </p:sldIdLst>
  <p:sldSz cx="9144000" cy="6858000" type="screen4x3"/>
  <p:notesSz cx="6797675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CC99"/>
    <a:srgbClr val="6699FF"/>
    <a:srgbClr val="BBE0E3"/>
    <a:srgbClr val="C00000"/>
    <a:srgbClr val="FF6600"/>
    <a:srgbClr val="C7D4EB"/>
    <a:srgbClr val="0033CC"/>
    <a:srgbClr val="008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1" autoAdjust="0"/>
  </p:normalViewPr>
  <p:slideViewPr>
    <p:cSldViewPr>
      <p:cViewPr>
        <p:scale>
          <a:sx n="100" d="100"/>
          <a:sy n="100" d="100"/>
        </p:scale>
        <p:origin x="-1284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918" y="-90"/>
      </p:cViewPr>
      <p:guideLst>
        <p:guide orient="horz" pos="3105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703" tIns="44851" rIns="89703" bIns="44851" numCol="1" anchor="t" anchorCtr="0" compatLnSpc="1">
            <a:prstTxWarp prst="textNoShape">
              <a:avLst/>
            </a:prstTxWarp>
          </a:bodyPr>
          <a:lstStyle>
            <a:lvl1pPr defTabSz="8969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098" y="0"/>
            <a:ext cx="2944958" cy="49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703" tIns="44851" rIns="89703" bIns="44851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821"/>
            <a:ext cx="2944958" cy="49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703" tIns="44851" rIns="89703" bIns="44851" numCol="1" anchor="b" anchorCtr="0" compatLnSpc="1">
            <a:prstTxWarp prst="textNoShape">
              <a:avLst/>
            </a:prstTxWarp>
          </a:bodyPr>
          <a:lstStyle>
            <a:lvl1pPr defTabSz="8969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098" y="9361821"/>
            <a:ext cx="2944958" cy="49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703" tIns="44851" rIns="89703" bIns="44851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>
                <a:latin typeface="Arial" charset="0"/>
              </a:defRPr>
            </a:lvl1pPr>
          </a:lstStyle>
          <a:p>
            <a:pPr>
              <a:defRPr/>
            </a:pPr>
            <a:fld id="{560B7525-FFC0-40C0-ACDB-810059CA82D7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3070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24" tIns="47413" rIns="94824" bIns="47413" numCol="1" anchor="t" anchorCtr="0" compatLnSpc="1">
            <a:prstTxWarp prst="textNoShape">
              <a:avLst/>
            </a:prstTxWarp>
          </a:bodyPr>
          <a:lstStyle>
            <a:lvl1pPr defTabSz="94773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098" y="0"/>
            <a:ext cx="2944958" cy="49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24" tIns="47413" rIns="94824" bIns="47413" numCol="1" anchor="t" anchorCtr="0" compatLnSpc="1">
            <a:prstTxWarp prst="textNoShape">
              <a:avLst/>
            </a:prstTxWarp>
          </a:bodyPr>
          <a:lstStyle>
            <a:lvl1pPr algn="r" defTabSz="94773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06" y="4681699"/>
            <a:ext cx="5438464" cy="4435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24" tIns="47413" rIns="94824" bIns="474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821"/>
            <a:ext cx="2944958" cy="49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24" tIns="47413" rIns="94824" bIns="47413" numCol="1" anchor="b" anchorCtr="0" compatLnSpc="1">
            <a:prstTxWarp prst="textNoShape">
              <a:avLst/>
            </a:prstTxWarp>
          </a:bodyPr>
          <a:lstStyle>
            <a:lvl1pPr defTabSz="94773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098" y="9361821"/>
            <a:ext cx="2944958" cy="49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24" tIns="47413" rIns="94824" bIns="47413" numCol="1" anchor="b" anchorCtr="0" compatLnSpc="1">
            <a:prstTxWarp prst="textNoShape">
              <a:avLst/>
            </a:prstTxWarp>
          </a:bodyPr>
          <a:lstStyle>
            <a:lvl1pPr algn="r" defTabSz="947738">
              <a:defRPr sz="1300">
                <a:latin typeface="Arial" charset="0"/>
              </a:defRPr>
            </a:lvl1pPr>
          </a:lstStyle>
          <a:p>
            <a:pPr>
              <a:defRPr/>
            </a:pPr>
            <a:fld id="{5D7ACCC9-2BCB-4C84-9669-41225A182719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0100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7ACCC9-2BCB-4C84-9669-41225A182719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5045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4348" y="3643315"/>
            <a:ext cx="7772400" cy="64294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199" y="6356350"/>
            <a:ext cx="2303463" cy="365125"/>
          </a:xfrm>
          <a:prstGeom prst="rect">
            <a:avLst/>
          </a:prstGeo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7" name="Rectangle 6"/>
          <p:cNvSpPr/>
          <p:nvPr userDrawn="1"/>
        </p:nvSpPr>
        <p:spPr>
          <a:xfrm>
            <a:off x="0" y="1345259"/>
            <a:ext cx="9144000" cy="451556"/>
          </a:xfrm>
          <a:prstGeom prst="rect">
            <a:avLst/>
          </a:prstGeom>
          <a:solidFill>
            <a:srgbClr val="105591"/>
          </a:solidFill>
          <a:ln>
            <a:solidFill>
              <a:srgbClr val="105591"/>
            </a:solidFill>
          </a:ln>
          <a:effectLst>
            <a:outerShdw blurRad="111125" dist="50800" dir="5400000" sx="96000" sy="96000" algn="tl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pic>
        <p:nvPicPr>
          <p:cNvPr id="8" name="Picture 5" descr="Screen shot 2011-06-17 at 9.34.07 AM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97050"/>
            <a:ext cx="9144000" cy="155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5961063" y="6356350"/>
            <a:ext cx="2895600" cy="365125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www.sneda.com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Image 12" descr="cid:image001.jpg@01CF9CFB.96A89A30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20" y="145579"/>
            <a:ext cx="2337048" cy="6911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2761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71414"/>
            <a:ext cx="8229600" cy="439718"/>
          </a:xfrm>
          <a:prstGeom prst="rect">
            <a:avLst/>
          </a:prstGeom>
        </p:spPr>
        <p:txBody>
          <a:bodyPr/>
          <a:lstStyle>
            <a:lvl1pPr algn="r"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fr-BE" dirty="0" smtClean="0"/>
              <a:t>Insert </a:t>
            </a:r>
            <a:r>
              <a:rPr lang="fr-BE" dirty="0" err="1" smtClean="0"/>
              <a:t>Title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000" b="1">
                <a:solidFill>
                  <a:schemeClr val="accent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</a:t>
            </a:r>
            <a:r>
              <a:rPr lang="fr-FR" dirty="0" smtClean="0"/>
              <a:t>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5262"/>
            <a:ext cx="9144000" cy="451556"/>
          </a:xfrm>
          <a:prstGeom prst="rect">
            <a:avLst/>
          </a:prstGeom>
          <a:solidFill>
            <a:srgbClr val="105591"/>
          </a:solidFill>
          <a:ln>
            <a:solidFill>
              <a:srgbClr val="105591"/>
            </a:solidFill>
          </a:ln>
          <a:effectLst>
            <a:outerShdw blurRad="111125" dist="50800" dir="5400000" sx="96000" sy="96000" algn="tl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 dirty="0"/>
          </a:p>
        </p:txBody>
      </p:sp>
      <p:sp>
        <p:nvSpPr>
          <p:cNvPr id="16" name="Footer Placeholder 4"/>
          <p:cNvSpPr txBox="1">
            <a:spLocks/>
          </p:cNvSpPr>
          <p:nvPr userDrawn="1"/>
        </p:nvSpPr>
        <p:spPr>
          <a:xfrm>
            <a:off x="59610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www.sneda.com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Rectangle 11278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0885" y="6006848"/>
            <a:ext cx="9113114" cy="22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3505200" y="6359525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3BB744-F099-42E7-A154-A0DAB604173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" name="Rectangle 11278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03535" y="1181627"/>
            <a:ext cx="4226790" cy="87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Espace réservé du contenu 2"/>
          <p:cNvSpPr>
            <a:spLocks noGrp="1"/>
          </p:cNvSpPr>
          <p:nvPr>
            <p:ph idx="10" hasCustomPrompt="1"/>
          </p:nvPr>
        </p:nvSpPr>
        <p:spPr>
          <a:xfrm>
            <a:off x="404713" y="702569"/>
            <a:ext cx="8229600" cy="357190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000" baseline="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BE" dirty="0" smtClean="0"/>
              <a:t>Insert </a:t>
            </a:r>
            <a:r>
              <a:rPr lang="fr-BE" dirty="0" err="1" smtClean="0"/>
              <a:t>sub</a:t>
            </a:r>
            <a:r>
              <a:rPr lang="fr-BE" dirty="0" smtClean="0"/>
              <a:t>-</a:t>
            </a:r>
            <a:r>
              <a:rPr lang="fr-BE" dirty="0" err="1" smtClean="0"/>
              <a:t>title</a:t>
            </a:r>
            <a:endParaRPr lang="fr-BE" dirty="0"/>
          </a:p>
        </p:txBody>
      </p:sp>
      <p:pic>
        <p:nvPicPr>
          <p:cNvPr id="13" name="Picture 5" descr="Screen shot 2011-06-17 at 9.34.07 AM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641462"/>
            <a:ext cx="2771800" cy="483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11" descr="cid:image001.jpg@01CF9CFB.96A89A30"/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6" y="6223360"/>
            <a:ext cx="1905000" cy="619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875468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36" r:id="rId2"/>
    <p:sldLayoutId id="2147483701" r:id="rId3"/>
  </p:sldLayoutIdLst>
  <p:transition advClick="0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4348" y="3643314"/>
            <a:ext cx="7772400" cy="180190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dirty="0" smtClean="0">
                <a:solidFill>
                  <a:srgbClr val="0070C0"/>
                </a:solidFill>
              </a:rPr>
              <a:t>QF-TEST </a:t>
            </a:r>
            <a:br>
              <a:rPr lang="fr-FR" dirty="0" smtClean="0">
                <a:solidFill>
                  <a:srgbClr val="0070C0"/>
                </a:solidFill>
              </a:rPr>
            </a:br>
            <a:r>
              <a:rPr lang="fr-FR" dirty="0" smtClean="0">
                <a:solidFill>
                  <a:srgbClr val="0070C0"/>
                </a:solidFill>
              </a:rPr>
              <a:t>Outil d’automatisation </a:t>
            </a:r>
            <a:r>
              <a:rPr lang="fr-FR" dirty="0">
                <a:solidFill>
                  <a:srgbClr val="0070C0"/>
                </a:solidFill>
              </a:rPr>
              <a:t>des </a:t>
            </a:r>
            <a:r>
              <a:rPr lang="fr-FR" dirty="0" smtClean="0">
                <a:solidFill>
                  <a:srgbClr val="0070C0"/>
                </a:solidFill>
              </a:rPr>
              <a:t>Tests</a:t>
            </a:r>
            <a:endParaRPr lang="fr-F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4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Présentation Générale 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 err="1"/>
              <a:t>Qf</a:t>
            </a:r>
            <a:r>
              <a:rPr lang="fr-FR" dirty="0"/>
              <a:t>-test </a:t>
            </a:r>
            <a:r>
              <a:rPr lang="fr-FR" dirty="0" smtClean="0"/>
              <a:t>(3/3)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39628"/>
            <a:ext cx="7238608" cy="44629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Bibliothèque de fonctions préinstallées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57"/>
          <a:stretch/>
        </p:blipFill>
        <p:spPr bwMode="auto">
          <a:xfrm>
            <a:off x="611560" y="1698878"/>
            <a:ext cx="3436620" cy="168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73" y="3514437"/>
            <a:ext cx="2870835" cy="128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1790700"/>
            <a:ext cx="3241499" cy="2321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25" y="4869160"/>
            <a:ext cx="2703195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93096"/>
            <a:ext cx="2731485" cy="1279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92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Présentation Générale 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 err="1"/>
              <a:t>Qf</a:t>
            </a:r>
            <a:r>
              <a:rPr lang="fr-FR" dirty="0"/>
              <a:t>-test </a:t>
            </a:r>
            <a:r>
              <a:rPr lang="fr-FR" dirty="0" smtClean="0"/>
              <a:t>(3/3)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39628"/>
            <a:ext cx="7238608" cy="44629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Bibliothèque de fonctions personnalisée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1" r="41655" b="47099"/>
          <a:stretch/>
        </p:blipFill>
        <p:spPr bwMode="auto">
          <a:xfrm>
            <a:off x="438761" y="1990000"/>
            <a:ext cx="3701191" cy="367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41" r="26682"/>
          <a:stretch/>
        </p:blipFill>
        <p:spPr bwMode="auto">
          <a:xfrm>
            <a:off x="4211960" y="2060848"/>
            <a:ext cx="4651029" cy="3518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080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>
          <a:xfrm>
            <a:off x="404713" y="116632"/>
            <a:ext cx="8229600" cy="943127"/>
          </a:xfrm>
        </p:spPr>
        <p:txBody>
          <a:bodyPr/>
          <a:lstStyle/>
          <a:p>
            <a:r>
              <a:rPr lang="fr-FR" dirty="0" smtClean="0"/>
              <a:t>Exécution des scenarios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073171" y="2924944"/>
            <a:ext cx="7073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chez Cassiopae RE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70387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chez Cassiopae </a:t>
            </a: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RE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446856" y="3731283"/>
            <a:ext cx="8229600" cy="1425909"/>
          </a:xfrm>
        </p:spPr>
        <p:txBody>
          <a:bodyPr/>
          <a:lstStyle/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Accessible à des "non développeurs"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simuler les actions d'un utilisateur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Fonctionnalités complètes (saisir, vérifier texte et états des composant)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Capable de rejouer les scenarios de tests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Licence accessible (3000 € maxi par poste)</a:t>
            </a:r>
          </a:p>
          <a:p>
            <a:pPr lvl="1">
              <a:buFont typeface="Wingdings" pitchFamily="2" charset="2"/>
              <a:buChar char="§"/>
            </a:pPr>
            <a:endParaRPr lang="fr-FR" sz="1400" dirty="0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 smtClean="0"/>
              <a:t>Besoins et Etude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Pourquoi un outil de tests ?</a:t>
            </a: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244267" y="3284985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Critères de choix</a:t>
            </a:r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446856" y="1787066"/>
            <a:ext cx="5709320" cy="120703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/>
              <a:t>Fréquence</a:t>
            </a:r>
            <a:r>
              <a:rPr lang="fr-FR" sz="1400" dirty="0" smtClean="0"/>
              <a:t> des </a:t>
            </a:r>
            <a:r>
              <a:rPr lang="fr-FR" sz="1400" dirty="0" smtClean="0"/>
              <a:t>livraisons</a:t>
            </a:r>
            <a:endParaRPr lang="fr-FR" sz="1400" dirty="0" smtClean="0"/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/>
              <a:t>Recette manuelle et </a:t>
            </a:r>
            <a:r>
              <a:rPr lang="fr-FR" sz="1400" dirty="0" smtClean="0"/>
              <a:t>complète réalisés par les analystes.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Monopolisation des ressources pour les recettes version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Nombreux tests : nouvelles fonctions, évolutions, bugs Mantis</a:t>
            </a: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6591792" y="1929657"/>
            <a:ext cx="1923528" cy="92185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00050" lvl="1" indent="0">
              <a:buNone/>
            </a:pPr>
            <a:r>
              <a:rPr lang="fr-FR" sz="1400" dirty="0" smtClean="0"/>
              <a:t>Outils pour les tests de non de non régression</a:t>
            </a:r>
          </a:p>
        </p:txBody>
      </p:sp>
      <p:sp>
        <p:nvSpPr>
          <p:cNvPr id="5" name="Flèche droite 4"/>
          <p:cNvSpPr/>
          <p:nvPr/>
        </p:nvSpPr>
        <p:spPr>
          <a:xfrm>
            <a:off x="6156176" y="2204864"/>
            <a:ext cx="576064" cy="288032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1" grpId="0"/>
      <p:bldP spid="8" grpId="0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chez Cassiopae </a:t>
            </a: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RE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 smtClean="0"/>
              <a:t>Besoins et Etude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Etude comparative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527475"/>
              </p:ext>
            </p:extLst>
          </p:nvPr>
        </p:nvGraphicFramePr>
        <p:xfrm>
          <a:off x="2880320" y="1290069"/>
          <a:ext cx="5868144" cy="46287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1063"/>
                <a:gridCol w="2621216"/>
                <a:gridCol w="963097"/>
                <a:gridCol w="921384"/>
                <a:gridCol w="921384"/>
              </a:tblGrid>
              <a:tr h="247269">
                <a:tc>
                  <a:txBody>
                    <a:bodyPr/>
                    <a:lstStyle/>
                    <a:p>
                      <a:endParaRPr lang="fr-FR" sz="900" dirty="0">
                        <a:solidFill>
                          <a:srgbClr val="31849B"/>
                        </a:solidFill>
                        <a:effectLst/>
                        <a:latin typeface="Calibri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endParaRPr lang="fr-FR" sz="900">
                        <a:solidFill>
                          <a:srgbClr val="31849B"/>
                        </a:solidFill>
                        <a:effectLst/>
                        <a:latin typeface="Calibri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TestComplete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Squish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QF-Test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Ergonomie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Ergonomie Générale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2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endParaRPr lang="fr-FR" sz="900">
                        <a:solidFill>
                          <a:srgbClr val="31849B"/>
                        </a:solidFill>
                        <a:effectLst/>
                        <a:latin typeface="Calibri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Qualité des infos et alertes visuelles</a:t>
                      </a:r>
                      <a:endParaRPr lang="fr-FR" sz="10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2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2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endParaRPr lang="fr-FR" sz="900">
                        <a:solidFill>
                          <a:srgbClr val="31849B"/>
                        </a:solidFill>
                        <a:effectLst/>
                        <a:latin typeface="Calibri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L'accès aux outils est intuitif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2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Existence de raccourcis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569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fr-FR" sz="10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Hiérarchisation et structuration éléments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Personnalisation possible du produit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Apprentissage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Langage utilisateur proche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2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Existence d'une documentation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Existence d'un didacticiel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Facilité de mise en œuvre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Environnement technique simple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2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Fonctionnalité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569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Pas d'existence de scripts obligatoires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2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2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2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Bibliothèque d'outils générique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2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Bibliothèque d'outils personnalisés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2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Retour en arrière possible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569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Accessibilité des infos et interlocuteurs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Adaptation au contexte (tempo)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2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Test de valeur d'état des zones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2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Variabilisation d'une séquence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2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569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Enregistrement et rejoue d'une séquence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Exécution en batch et ligne de code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1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4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  <a:tr h="1443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 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Débogueur</a:t>
                      </a:r>
                      <a:endParaRPr lang="fr-FR" sz="10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3</a:t>
                      </a:r>
                      <a:endParaRPr lang="fr-FR" sz="100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4</a:t>
                      </a:r>
                      <a:endParaRPr lang="fr-FR" sz="1000" dirty="0">
                        <a:solidFill>
                          <a:srgbClr val="31849B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86" marR="5448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374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chez Cassiopae </a:t>
            </a: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RE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/>
              <a:t>Besoins et Etude</a:t>
            </a:r>
          </a:p>
          <a:p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Etude comparative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8466387"/>
              </p:ext>
            </p:extLst>
          </p:nvPr>
        </p:nvGraphicFramePr>
        <p:xfrm>
          <a:off x="827584" y="1753570"/>
          <a:ext cx="3096345" cy="39525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2604"/>
                <a:gridCol w="506864"/>
                <a:gridCol w="656877"/>
              </a:tblGrid>
              <a:tr h="13695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Objets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QF-Test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027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Réalisé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N'est pas parvenu à réaliser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Champ texte</a:t>
                      </a: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Vérification texte</a:t>
                      </a: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Menu Déroulant</a:t>
                      </a: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7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Vérification Zone grisée (inaccessible)</a:t>
                      </a: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Bouton (à cocher)</a:t>
                      </a: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7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Vérification d'activation ou non du bouton</a:t>
                      </a: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Case à cocher</a:t>
                      </a: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9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Vérification d'activation ou non de la case cochée</a:t>
                      </a: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Tooltip</a:t>
                      </a:r>
                      <a:endParaRPr lang="fr-FR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7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Vérification du contenu du </a:t>
                      </a:r>
                      <a:r>
                        <a:rPr lang="fr-FR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tooltip</a:t>
                      </a:r>
                      <a:endParaRPr lang="fr-FR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Arbre</a:t>
                      </a: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Espace réservé du contenu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5227118"/>
              </p:ext>
            </p:extLst>
          </p:nvPr>
        </p:nvGraphicFramePr>
        <p:xfrm>
          <a:off x="5274960" y="1700808"/>
          <a:ext cx="3240360" cy="41751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1423"/>
                <a:gridCol w="552833"/>
                <a:gridCol w="936104"/>
              </a:tblGrid>
              <a:tr h="3124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Objets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QF-Test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961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Réalisé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N'est pas parvenu à réaliser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Arbre (Patrimoine)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Zone date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Vérification de la date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Calendrier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Vérification de la présence du calendrier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Fenêtres dans fenêtre (Patrimoine)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Dans Paramètres, le Libellé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Onglets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Sélectionner objet dans tableau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Ouvrir une nouvelle fenêtre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Cliquer sur un bouton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chemeClr val="tx1"/>
                          </a:solidFill>
                          <a:effectLst/>
                        </a:rPr>
                        <a:t>Supprimer</a:t>
                      </a:r>
                      <a:endParaRPr lang="fr-FR" sz="1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07" marR="280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987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chez Cassiopae </a:t>
            </a: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RE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Cycle de production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916832"/>
            <a:ext cx="5905500" cy="3924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Espace réservé du contenu 2"/>
          <p:cNvSpPr txBox="1">
            <a:spLocks/>
          </p:cNvSpPr>
          <p:nvPr/>
        </p:nvSpPr>
        <p:spPr>
          <a:xfrm>
            <a:off x="6149997" y="1916832"/>
            <a:ext cx="3137720" cy="64807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 typeface="Wingdings" panose="05000000000000000000" pitchFamily="2" charset="2"/>
              <a:buChar char="§"/>
            </a:pPr>
            <a:r>
              <a:rPr lang="fr-FR" sz="1400" kern="0" dirty="0" smtClean="0"/>
              <a:t>Recette avant livraison (environnement test)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fr-FR" sz="1400" kern="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400" kern="0" dirty="0" smtClean="0"/>
              <a:t>Intégration continu (environnement de Dev)</a:t>
            </a:r>
          </a:p>
        </p:txBody>
      </p:sp>
      <p:sp>
        <p:nvSpPr>
          <p:cNvPr id="21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 smtClean="0"/>
              <a:t>Périmètre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02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chez Cassiopae </a:t>
            </a: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RE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Environnement cible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 smtClean="0"/>
              <a:t>Périmètre : </a:t>
            </a:r>
            <a:r>
              <a:rPr lang="fr-FR" dirty="0" smtClean="0"/>
              <a:t>Versions Majeures</a:t>
            </a:r>
            <a:endParaRPr lang="fr-FR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446856" y="1772815"/>
            <a:ext cx="8229600" cy="1224135"/>
          </a:xfrm>
        </p:spPr>
        <p:txBody>
          <a:bodyPr/>
          <a:lstStyle/>
          <a:p>
            <a:pPr marL="57150" indent="0">
              <a:buNone/>
            </a:pPr>
            <a:r>
              <a:rPr lang="fr-FR" sz="1400" b="0" dirty="0">
                <a:solidFill>
                  <a:schemeClr val="tx1"/>
                </a:solidFill>
              </a:rPr>
              <a:t>Déroulement des tests </a:t>
            </a:r>
            <a:r>
              <a:rPr lang="fr-FR" sz="1400" b="0" dirty="0" smtClean="0">
                <a:solidFill>
                  <a:schemeClr val="tx1"/>
                </a:solidFill>
              </a:rPr>
              <a:t>en mode graphique :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/>
              <a:t>versions</a:t>
            </a:r>
            <a:r>
              <a:rPr lang="fr-FR" sz="1400" dirty="0"/>
              <a:t> </a:t>
            </a:r>
            <a:r>
              <a:rPr lang="fr-FR" sz="1400" dirty="0"/>
              <a:t>majeures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Patchs (domaine </a:t>
            </a:r>
            <a:r>
              <a:rPr lang="fr-FR" sz="1400" dirty="0" smtClean="0"/>
              <a:t>d'application liés)</a:t>
            </a:r>
          </a:p>
          <a:p>
            <a:pPr lvl="1">
              <a:buFont typeface="Wingdings" pitchFamily="2" charset="2"/>
              <a:buChar char="§"/>
            </a:pPr>
            <a:endParaRPr lang="fr-FR" sz="1400" dirty="0" smtClean="0"/>
          </a:p>
          <a:p>
            <a:pPr lvl="1">
              <a:buFont typeface="Wingdings" pitchFamily="2" charset="2"/>
              <a:buChar char="§"/>
            </a:pPr>
            <a:endParaRPr lang="fr-FR" sz="1400" dirty="0" smtClean="0"/>
          </a:p>
          <a:p>
            <a:pPr lvl="1">
              <a:buFont typeface="Wingdings" pitchFamily="2" charset="2"/>
              <a:buChar char="§"/>
            </a:pPr>
            <a:endParaRPr lang="fr-FR" sz="1400" dirty="0"/>
          </a:p>
          <a:p>
            <a:pPr lvl="1">
              <a:buFont typeface="Wingdings" pitchFamily="2" charset="2"/>
              <a:buChar char="§"/>
            </a:pPr>
            <a:endParaRPr lang="fr-FR" sz="1400" dirty="0" smtClean="0"/>
          </a:p>
          <a:p>
            <a:pPr marL="457200" lvl="1" indent="0">
              <a:buNone/>
            </a:pPr>
            <a:endParaRPr lang="fr-FR" sz="1400" dirty="0" smtClean="0"/>
          </a:p>
          <a:p>
            <a:pPr lvl="1">
              <a:buFont typeface="Wingdings" pitchFamily="2" charset="2"/>
              <a:buChar char="§"/>
            </a:pPr>
            <a:endParaRPr lang="fr-FR" sz="1400" dirty="0" smtClean="0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285720" y="2780927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Apports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446856" y="3212976"/>
            <a:ext cx="8229600" cy="79208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 typeface="Wingdings" pitchFamily="2" charset="2"/>
              <a:buChar char="§"/>
              <a:defRPr/>
            </a:pPr>
            <a:r>
              <a:rPr lang="fr-FR" sz="1400" kern="0" dirty="0" smtClean="0"/>
              <a:t>Diminution du nombre de ressources </a:t>
            </a:r>
            <a:r>
              <a:rPr lang="fr-FR" sz="1400" kern="0" dirty="0"/>
              <a:t>(tests manuels)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kern="0" dirty="0" smtClean="0"/>
              <a:t>Temps d'exécution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kern="0" dirty="0" smtClean="0"/>
              <a:t>Détection des éventuelles régressions (prévues)</a:t>
            </a:r>
          </a:p>
          <a:p>
            <a:pPr lvl="1">
              <a:buFont typeface="Wingdings" pitchFamily="2" charset="2"/>
              <a:buChar char="§"/>
            </a:pPr>
            <a:endParaRPr lang="fr-FR" sz="1400" kern="0" dirty="0" smtClean="0"/>
          </a:p>
          <a:p>
            <a:pPr lvl="1">
              <a:buFont typeface="Wingdings" pitchFamily="2" charset="2"/>
              <a:buChar char="§"/>
            </a:pPr>
            <a:endParaRPr lang="fr-FR" sz="1400" kern="0" dirty="0" smtClean="0"/>
          </a:p>
          <a:p>
            <a:pPr lvl="1">
              <a:buFont typeface="Wingdings" pitchFamily="2" charset="2"/>
              <a:buChar char="§"/>
            </a:pPr>
            <a:endParaRPr lang="fr-FR" sz="1400" kern="0" dirty="0" smtClean="0"/>
          </a:p>
          <a:p>
            <a:pPr lvl="1">
              <a:buFont typeface="Wingdings" pitchFamily="2" charset="2"/>
              <a:buChar char="§"/>
            </a:pPr>
            <a:endParaRPr lang="fr-FR" sz="1400" kern="0" dirty="0" smtClean="0"/>
          </a:p>
          <a:p>
            <a:pPr marL="457200" lvl="1" indent="0">
              <a:buFontTx/>
              <a:buNone/>
            </a:pPr>
            <a:endParaRPr lang="fr-FR" sz="1400" kern="0" dirty="0" smtClean="0"/>
          </a:p>
          <a:p>
            <a:pPr lvl="1">
              <a:buFont typeface="Wingdings" pitchFamily="2" charset="2"/>
              <a:buChar char="§"/>
            </a:pPr>
            <a:endParaRPr lang="fr-FR" sz="1400" kern="0" dirty="0" smtClean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285720" y="422108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Inconvénients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46856" y="4581129"/>
            <a:ext cx="8229600" cy="79208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 typeface="Wingdings" pitchFamily="2" charset="2"/>
              <a:buChar char="§"/>
            </a:pPr>
            <a:r>
              <a:rPr lang="fr-FR" sz="1400" kern="0" dirty="0" smtClean="0"/>
              <a:t>Base instable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kern="0" dirty="0" smtClean="0"/>
              <a:t>Erreurs détectées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kern="0" dirty="0" err="1" smtClean="0"/>
              <a:t>Parametrage</a:t>
            </a:r>
            <a:r>
              <a:rPr lang="fr-FR" sz="1400" kern="0" dirty="0" err="1" smtClean="0"/>
              <a:t>s</a:t>
            </a:r>
            <a:r>
              <a:rPr lang="fr-FR" sz="1400" kern="0" dirty="0" smtClean="0"/>
              <a:t> </a:t>
            </a:r>
            <a:endParaRPr lang="fr-FR" sz="1400" kern="0" dirty="0" smtClean="0"/>
          </a:p>
          <a:p>
            <a:pPr lvl="1">
              <a:buFont typeface="Wingdings" pitchFamily="2" charset="2"/>
              <a:buChar char="§"/>
            </a:pPr>
            <a:endParaRPr lang="fr-FR" sz="1400" kern="0" dirty="0" smtClean="0"/>
          </a:p>
          <a:p>
            <a:pPr lvl="1">
              <a:buFont typeface="Wingdings" pitchFamily="2" charset="2"/>
              <a:buChar char="§"/>
            </a:pPr>
            <a:endParaRPr lang="fr-FR" sz="1400" kern="0" dirty="0" smtClean="0"/>
          </a:p>
          <a:p>
            <a:pPr lvl="1">
              <a:buFont typeface="Wingdings" pitchFamily="2" charset="2"/>
              <a:buChar char="§"/>
            </a:pPr>
            <a:endParaRPr lang="fr-FR" sz="1400" kern="0" dirty="0" smtClean="0"/>
          </a:p>
          <a:p>
            <a:pPr marL="457200" lvl="1" indent="0">
              <a:buFontTx/>
              <a:buNone/>
            </a:pPr>
            <a:endParaRPr lang="fr-FR" sz="1400" kern="0" dirty="0" smtClean="0"/>
          </a:p>
          <a:p>
            <a:pPr lvl="1">
              <a:buFont typeface="Wingdings" pitchFamily="2" charset="2"/>
              <a:buChar char="§"/>
            </a:pPr>
            <a:endParaRPr lang="fr-FR" sz="1400" kern="0" dirty="0" smtClean="0"/>
          </a:p>
        </p:txBody>
      </p:sp>
    </p:spTree>
    <p:extLst>
      <p:ext uri="{BB962C8B-B14F-4D97-AF65-F5344CB8AC3E}">
        <p14:creationId xmlns:p14="http://schemas.microsoft.com/office/powerpoint/2010/main" val="324448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chez Cassiopae </a:t>
            </a: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RE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Environnement cible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/>
              <a:t>Périmètre : </a:t>
            </a:r>
            <a:r>
              <a:rPr lang="fr-FR" dirty="0"/>
              <a:t>Intégration </a:t>
            </a:r>
            <a:r>
              <a:rPr lang="fr-FR" dirty="0" smtClean="0"/>
              <a:t>continue</a:t>
            </a:r>
            <a:endParaRPr lang="fr-FR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446856" y="1700808"/>
            <a:ext cx="8229600" cy="792088"/>
          </a:xfrm>
        </p:spPr>
        <p:txBody>
          <a:bodyPr/>
          <a:lstStyle/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Base de développement (1 à 2 fois par semaine)</a:t>
            </a:r>
            <a:endParaRPr lang="fr-FR" sz="1400" dirty="0" smtClean="0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285720" y="235711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Apports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446856" y="2803416"/>
            <a:ext cx="8229600" cy="79208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 typeface="Wingdings" pitchFamily="2" charset="2"/>
              <a:buChar char="§"/>
            </a:pPr>
            <a:r>
              <a:rPr lang="fr-FR" sz="1400" kern="0" dirty="0" smtClean="0"/>
              <a:t>Détecter les anomalies au plus tôt</a:t>
            </a:r>
            <a:endParaRPr lang="fr-FR" sz="1400" kern="0" dirty="0" smtClean="0"/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>
          <a:xfrm>
            <a:off x="285720" y="4005063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Inconvénients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15" name="Espace réservé du contenu 2"/>
          <p:cNvSpPr txBox="1">
            <a:spLocks/>
          </p:cNvSpPr>
          <p:nvPr/>
        </p:nvSpPr>
        <p:spPr>
          <a:xfrm>
            <a:off x="446856" y="4365104"/>
            <a:ext cx="8229600" cy="79208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 typeface="Wingdings" pitchFamily="2" charset="2"/>
              <a:buChar char="§"/>
            </a:pPr>
            <a:r>
              <a:rPr lang="fr-FR" sz="1400" kern="0" dirty="0" smtClean="0"/>
              <a:t>Base instable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kern="0" dirty="0" smtClean="0"/>
              <a:t>Gestion des erreurs parasites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kern="0" dirty="0" smtClean="0"/>
              <a:t>Paramétrage en évolution</a:t>
            </a:r>
          </a:p>
          <a:p>
            <a:pPr lvl="1">
              <a:buFont typeface="Wingdings" pitchFamily="2" charset="2"/>
              <a:buChar char="§"/>
            </a:pPr>
            <a:endParaRPr lang="fr-FR" sz="1400" kern="0" dirty="0" smtClean="0"/>
          </a:p>
          <a:p>
            <a:pPr lvl="1">
              <a:buFont typeface="Wingdings" pitchFamily="2" charset="2"/>
              <a:buChar char="§"/>
            </a:pPr>
            <a:endParaRPr lang="fr-FR" sz="1400" kern="0" dirty="0" smtClean="0"/>
          </a:p>
          <a:p>
            <a:pPr lvl="1">
              <a:buFont typeface="Wingdings" pitchFamily="2" charset="2"/>
              <a:buChar char="§"/>
            </a:pPr>
            <a:endParaRPr lang="fr-FR" sz="1400" kern="0" dirty="0" smtClean="0"/>
          </a:p>
          <a:p>
            <a:pPr marL="457200" lvl="1" indent="0">
              <a:buFontTx/>
              <a:buNone/>
            </a:pPr>
            <a:endParaRPr lang="fr-FR" sz="1400" kern="0" dirty="0" smtClean="0"/>
          </a:p>
          <a:p>
            <a:pPr lvl="1">
              <a:buFont typeface="Wingdings" pitchFamily="2" charset="2"/>
              <a:buChar char="§"/>
            </a:pPr>
            <a:endParaRPr lang="fr-FR" sz="1400" kern="0" dirty="0" smtClean="0"/>
          </a:p>
        </p:txBody>
      </p:sp>
      <p:sp>
        <p:nvSpPr>
          <p:cNvPr id="16" name="Espace réservé du contenu 2"/>
          <p:cNvSpPr txBox="1">
            <a:spLocks/>
          </p:cNvSpPr>
          <p:nvPr/>
        </p:nvSpPr>
        <p:spPr>
          <a:xfrm rot="21141559">
            <a:off x="4408172" y="3203211"/>
            <a:ext cx="4207169" cy="3960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 algn="ctr">
              <a:buNone/>
            </a:pPr>
            <a:r>
              <a:rPr lang="fr-FR" sz="1400" kern="0" dirty="0" smtClean="0">
                <a:solidFill>
                  <a:srgbClr val="FF0000"/>
                </a:solidFill>
              </a:rPr>
              <a:t>Solution abandonnée pour le moment</a:t>
            </a:r>
            <a:endParaRPr lang="fr-FR" sz="1400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80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chez Cassiopae </a:t>
            </a: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RE</a:t>
            </a: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 smtClean="0"/>
              <a:t>Exécution </a:t>
            </a:r>
            <a:r>
              <a:rPr lang="fr-FR" dirty="0"/>
              <a:t>des </a:t>
            </a:r>
            <a:r>
              <a:rPr lang="fr-FR" dirty="0" smtClean="0"/>
              <a:t>scénarios : Mode Batch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Mode Batch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446856" y="1787066"/>
            <a:ext cx="5709320" cy="34579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Exécution des tests via des fichiers batch (…)</a:t>
            </a:r>
            <a:endParaRPr lang="fr-FR" sz="1400" dirty="0" smtClean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85720" y="2358035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Apports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446856" y="2804333"/>
            <a:ext cx="5709320" cy="98470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Multiplication des Instances (cf</a:t>
            </a:r>
            <a:r>
              <a:rPr lang="fr-FR" sz="1400" dirty="0"/>
              <a:t>.</a:t>
            </a:r>
            <a:r>
              <a:rPr lang="fr-FR" sz="1400" dirty="0" smtClean="0"/>
              <a:t> licences)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Lancement programmable (tâches </a:t>
            </a:r>
            <a:r>
              <a:rPr lang="fr-FR" sz="1400" dirty="0" err="1" smtClean="0"/>
              <a:t>wi</a:t>
            </a:r>
            <a:r>
              <a:rPr lang="fr-FR" sz="1400" dirty="0" err="1" smtClean="0"/>
              <a:t>ndows</a:t>
            </a:r>
            <a:r>
              <a:rPr lang="fr-FR" sz="1400" dirty="0" smtClean="0"/>
              <a:t>, …)</a:t>
            </a:r>
          </a:p>
          <a:p>
            <a:pPr marL="685800" lvl="1">
              <a:buFont typeface="Wingdings" panose="05000000000000000000" pitchFamily="2" charset="2"/>
              <a:buChar char="§"/>
            </a:pPr>
            <a:endParaRPr lang="fr-FR" sz="1400" dirty="0" smtClean="0"/>
          </a:p>
          <a:p>
            <a:pPr marL="685800" lvl="1">
              <a:buFont typeface="Wingdings" panose="05000000000000000000" pitchFamily="2" charset="2"/>
              <a:buChar char="§"/>
            </a:pPr>
            <a:endParaRPr lang="fr-FR" sz="1400" dirty="0" smtClean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285720" y="386104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Inconvénients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46856" y="4307346"/>
            <a:ext cx="5709320" cy="120703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Nécessite une bonne gestion des cas de tests (log, erreurs)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Réaction en cha</a:t>
            </a:r>
            <a:r>
              <a:rPr lang="fr-FR" sz="1400" dirty="0" smtClean="0"/>
              <a:t>îne</a:t>
            </a:r>
            <a:r>
              <a:rPr lang="fr-FR" sz="1400" dirty="0"/>
              <a:t> des </a:t>
            </a:r>
            <a:r>
              <a:rPr lang="fr-FR" sz="1400" dirty="0" smtClean="0"/>
              <a:t>erreurs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Intervention manuelle impossible (stop, modification)</a:t>
            </a:r>
          </a:p>
          <a:p>
            <a:pPr marL="685800" lvl="1">
              <a:buFont typeface="Wingdings" panose="05000000000000000000" pitchFamily="2" charset="2"/>
              <a:buChar char="§"/>
            </a:pPr>
            <a:endParaRPr lang="fr-FR" sz="1400" dirty="0" smtClean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 rot="21141559">
            <a:off x="4000338" y="3323555"/>
            <a:ext cx="4939237" cy="3960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 algn="ctr">
              <a:buNone/>
            </a:pPr>
            <a:r>
              <a:rPr lang="fr-FR" sz="1400" kern="0" dirty="0" smtClean="0">
                <a:solidFill>
                  <a:srgbClr val="FF0000"/>
                </a:solidFill>
              </a:rPr>
              <a:t>Solution retenue pour des petites fonctionnalités</a:t>
            </a:r>
            <a:endParaRPr lang="fr-FR" sz="1400" kern="0" dirty="0" smtClean="0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01" y="1055477"/>
            <a:ext cx="8640077" cy="5371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1402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/>
              <a:t>SOMMAIRE </a:t>
            </a:r>
            <a:r>
              <a:rPr lang="fr-FR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714348" y="1484784"/>
            <a:ext cx="7772400" cy="3960439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800100" lvl="1" indent="-342900" algn="l">
              <a:lnSpc>
                <a:spcPct val="200000"/>
              </a:lnSpc>
              <a:buFont typeface="+mj-lt"/>
              <a:buAutoNum type="arabicPeriod"/>
            </a:pPr>
            <a:r>
              <a:rPr lang="fr-FR" sz="1600" b="1" dirty="0" smtClean="0">
                <a:solidFill>
                  <a:srgbClr val="0070C0"/>
                </a:solidFill>
                <a:latin typeface="Lucida Bright" pitchFamily="18" charset="0"/>
              </a:rPr>
              <a:t>Présentation </a:t>
            </a:r>
            <a:r>
              <a:rPr lang="fr-FR" sz="1600" b="1" dirty="0">
                <a:solidFill>
                  <a:srgbClr val="0070C0"/>
                </a:solidFill>
                <a:latin typeface="Lucida Bright" pitchFamily="18" charset="0"/>
              </a:rPr>
              <a:t>générale </a:t>
            </a:r>
          </a:p>
          <a:p>
            <a:pPr marL="800100" lvl="1" indent="-342900" algn="l">
              <a:lnSpc>
                <a:spcPct val="200000"/>
              </a:lnSpc>
              <a:buFont typeface="+mj-lt"/>
              <a:buAutoNum type="arabicPeriod"/>
            </a:pPr>
            <a:r>
              <a:rPr lang="fr-FR" sz="1600" b="1" dirty="0" smtClean="0">
                <a:solidFill>
                  <a:srgbClr val="0070C0"/>
                </a:solidFill>
                <a:latin typeface="Lucida Bright" pitchFamily="18" charset="0"/>
              </a:rPr>
              <a:t>QF-Test chez </a:t>
            </a:r>
            <a:r>
              <a:rPr lang="fr-FR" sz="1600" b="1" dirty="0">
                <a:solidFill>
                  <a:srgbClr val="0070C0"/>
                </a:solidFill>
                <a:latin typeface="Lucida Bright" pitchFamily="18" charset="0"/>
              </a:rPr>
              <a:t>Cassiopae RE</a:t>
            </a:r>
          </a:p>
          <a:p>
            <a:pPr marL="800100" lvl="1" indent="-342900" algn="l">
              <a:lnSpc>
                <a:spcPct val="200000"/>
              </a:lnSpc>
              <a:buFont typeface="+mj-lt"/>
              <a:buAutoNum type="arabicPeriod"/>
            </a:pPr>
            <a:r>
              <a:rPr lang="fr-FR" sz="1600" b="1" dirty="0">
                <a:solidFill>
                  <a:srgbClr val="0070C0"/>
                </a:solidFill>
                <a:latin typeface="Lucida Bright" pitchFamily="18" charset="0"/>
              </a:rPr>
              <a:t>Exemple</a:t>
            </a:r>
          </a:p>
          <a:p>
            <a:pPr marL="800100" lvl="1" indent="-342900" algn="l">
              <a:lnSpc>
                <a:spcPct val="200000"/>
              </a:lnSpc>
              <a:buFont typeface="+mj-lt"/>
              <a:buAutoNum type="arabicPeriod"/>
            </a:pPr>
            <a:r>
              <a:rPr lang="fr-FR" sz="1600" b="1" dirty="0">
                <a:solidFill>
                  <a:srgbClr val="0070C0"/>
                </a:solidFill>
                <a:latin typeface="Lucida Bright" pitchFamily="18" charset="0"/>
              </a:rPr>
              <a:t>Conclusion</a:t>
            </a:r>
          </a:p>
          <a:p>
            <a:pPr marL="800100" lvl="1" indent="-342900" algn="l">
              <a:lnSpc>
                <a:spcPct val="200000"/>
              </a:lnSpc>
              <a:buFont typeface="+mj-lt"/>
              <a:buAutoNum type="arabicPeriod"/>
            </a:pPr>
            <a:r>
              <a:rPr lang="fr-FR" sz="1600" b="1" dirty="0">
                <a:solidFill>
                  <a:srgbClr val="0070C0"/>
                </a:solidFill>
                <a:latin typeface="Lucida Bright" pitchFamily="18" charset="0"/>
              </a:rPr>
              <a:t>Acquisition</a:t>
            </a:r>
          </a:p>
          <a:p>
            <a:pPr marL="800100" lvl="1" indent="-342900" algn="l">
              <a:lnSpc>
                <a:spcPct val="200000"/>
              </a:lnSpc>
              <a:buFont typeface="+mj-lt"/>
              <a:buAutoNum type="arabicPeriod"/>
            </a:pPr>
            <a:endParaRPr lang="fr-FR" sz="1600" b="1" dirty="0">
              <a:solidFill>
                <a:srgbClr val="0070C0"/>
              </a:solidFill>
              <a:latin typeface="Lucida Bright" pitchFamily="18" charset="0"/>
            </a:endParaRPr>
          </a:p>
          <a:p>
            <a:pPr algn="l">
              <a:lnSpc>
                <a:spcPct val="150000"/>
              </a:lnSpc>
            </a:pPr>
            <a:endParaRPr lang="fr-FR" kern="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chez Cassiopae </a:t>
            </a: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RE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 smtClean="0"/>
              <a:t>Exécution des </a:t>
            </a:r>
            <a:r>
              <a:rPr lang="fr-FR" dirty="0" smtClean="0"/>
              <a:t>scenarios : Mode graphique</a:t>
            </a:r>
            <a:endParaRPr lang="fr-FR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Mode Batch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446856" y="1787066"/>
            <a:ext cx="5709320" cy="41779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Exécution des tests via l'outil graphique </a:t>
            </a:r>
            <a:r>
              <a:rPr lang="fr-FR" sz="1400" dirty="0" err="1" smtClean="0"/>
              <a:t>qf</a:t>
            </a:r>
            <a:r>
              <a:rPr lang="fr-FR" sz="1400" dirty="0" smtClean="0"/>
              <a:t>-test</a:t>
            </a:r>
          </a:p>
          <a:p>
            <a:pPr marL="685800" lvl="1">
              <a:buFont typeface="Wingdings" panose="05000000000000000000" pitchFamily="2" charset="2"/>
              <a:buChar char="§"/>
            </a:pPr>
            <a:endParaRPr lang="fr-FR" sz="1400" dirty="0" smtClean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285720" y="2358035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Apports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46856" y="2804333"/>
            <a:ext cx="8013576" cy="98470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/>
              <a:t>g</a:t>
            </a:r>
            <a:r>
              <a:rPr lang="fr-FR" sz="1400" dirty="0" smtClean="0"/>
              <a:t>estion des éléments à jouer ou à rejouer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possibilité de modifier les données ou jeu de tests </a:t>
            </a:r>
            <a:endParaRPr lang="fr-FR" sz="1400" dirty="0" smtClean="0"/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maitrise des effets de bord (paramétrage)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multiplication </a:t>
            </a:r>
            <a:r>
              <a:rPr lang="fr-FR" sz="1400" dirty="0"/>
              <a:t>des </a:t>
            </a:r>
            <a:r>
              <a:rPr lang="fr-FR" sz="1400" dirty="0" smtClean="0"/>
              <a:t>instances </a:t>
            </a:r>
            <a:r>
              <a:rPr lang="fr-FR" sz="1400" dirty="0"/>
              <a:t>(cf. licences</a:t>
            </a:r>
            <a:r>
              <a:rPr lang="fr-FR" sz="1400" dirty="0" smtClean="0"/>
              <a:t>)</a:t>
            </a:r>
          </a:p>
          <a:p>
            <a:pPr marL="685800" lvl="1">
              <a:buFont typeface="Wingdings" panose="05000000000000000000" pitchFamily="2" charset="2"/>
              <a:buChar char="§"/>
            </a:pPr>
            <a:endParaRPr lang="fr-FR" sz="1400" dirty="0" smtClean="0"/>
          </a:p>
          <a:p>
            <a:pPr marL="685800" lvl="1">
              <a:buFont typeface="Wingdings" panose="05000000000000000000" pitchFamily="2" charset="2"/>
              <a:buChar char="§"/>
            </a:pPr>
            <a:endParaRPr lang="fr-FR" sz="1400" dirty="0" smtClean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285720" y="4007914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Inconvénients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46856" y="4454212"/>
            <a:ext cx="5709320" cy="120703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Monopolisation des ressources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Exécution plus lente</a:t>
            </a:r>
          </a:p>
          <a:p>
            <a:pPr marL="685800" lvl="1">
              <a:buFont typeface="Wingdings" panose="05000000000000000000" pitchFamily="2" charset="2"/>
              <a:buChar char="§"/>
            </a:pPr>
            <a:endParaRPr lang="fr-FR" sz="1400" dirty="0" smtClean="0"/>
          </a:p>
          <a:p>
            <a:pPr marL="685800" lvl="1">
              <a:buFont typeface="Wingdings" panose="05000000000000000000" pitchFamily="2" charset="2"/>
              <a:buChar char="§"/>
            </a:pPr>
            <a:endParaRPr lang="fr-FR" sz="1400" dirty="0" smtClean="0"/>
          </a:p>
          <a:p>
            <a:pPr marL="685800" lvl="1">
              <a:buFont typeface="Wingdings" panose="05000000000000000000" pitchFamily="2" charset="2"/>
              <a:buChar char="§"/>
            </a:pPr>
            <a:endParaRPr lang="fr-FR" sz="1400" dirty="0" smtClean="0"/>
          </a:p>
          <a:p>
            <a:pPr marL="685800" lvl="1">
              <a:buFont typeface="Wingdings" panose="05000000000000000000" pitchFamily="2" charset="2"/>
              <a:buChar char="§"/>
            </a:pPr>
            <a:endParaRPr lang="fr-FR" sz="1400" dirty="0" smtClean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 rot="21141559">
            <a:off x="4991196" y="3246823"/>
            <a:ext cx="3126298" cy="3960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None/>
            </a:pPr>
            <a:r>
              <a:rPr lang="fr-FR" sz="1400" kern="0" dirty="0" smtClean="0">
                <a:solidFill>
                  <a:srgbClr val="FF0000"/>
                </a:solidFill>
              </a:rPr>
              <a:t>Solution Utilisée aujourd</a:t>
            </a:r>
            <a:r>
              <a:rPr lang="fr-FR" sz="1400" kern="0" dirty="0">
                <a:solidFill>
                  <a:srgbClr val="FF0000"/>
                </a:solidFill>
              </a:rPr>
              <a:t>'</a:t>
            </a:r>
            <a:r>
              <a:rPr lang="fr-FR" sz="1400" kern="0" dirty="0" smtClean="0">
                <a:solidFill>
                  <a:srgbClr val="FF0000"/>
                </a:solidFill>
              </a:rPr>
              <a:t>hui</a:t>
            </a:r>
            <a:endParaRPr lang="fr-FR" sz="1400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30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chez Cassiopae </a:t>
            </a: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RE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 smtClean="0"/>
              <a:t>Mode de développement : Simplifié</a:t>
            </a:r>
            <a:endParaRPr lang="fr-FR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Procédé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446856" y="1787065"/>
            <a:ext cx="5709320" cy="57096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Enregistrement des évènements utilisateurs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Hiérarchisation des différentes actions</a:t>
            </a:r>
          </a:p>
          <a:p>
            <a:pPr marL="685800" lvl="1">
              <a:buFont typeface="Wingdings" panose="05000000000000000000" pitchFamily="2" charset="2"/>
              <a:buChar char="§"/>
            </a:pPr>
            <a:endParaRPr lang="fr-FR" sz="1400" dirty="0" smtClean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285720" y="2358035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Apports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46856" y="2804334"/>
            <a:ext cx="8013576" cy="6405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Rapidité de réalisation des scenarios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Meilleurs couverture fonctionnelle</a:t>
            </a:r>
            <a:endParaRPr lang="fr-FR" sz="1400" dirty="0" smtClean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285720" y="3933056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Inconvénients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46856" y="4379354"/>
            <a:ext cx="5709320" cy="84984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Données saisies en dur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Augmentation des lignes de codes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Maintenabilité </a:t>
            </a:r>
            <a:endParaRPr lang="fr-FR" sz="1400" dirty="0" smtClean="0"/>
          </a:p>
          <a:p>
            <a:pPr marL="685800" lvl="1">
              <a:buFont typeface="Wingdings" panose="05000000000000000000" pitchFamily="2" charset="2"/>
              <a:buChar char="§"/>
            </a:pPr>
            <a:endParaRPr lang="fr-FR" sz="1400" dirty="0" smtClean="0"/>
          </a:p>
          <a:p>
            <a:pPr marL="685800" lvl="1">
              <a:buFont typeface="Wingdings" panose="05000000000000000000" pitchFamily="2" charset="2"/>
              <a:buChar char="§"/>
            </a:pPr>
            <a:endParaRPr lang="fr-FR" sz="1400" dirty="0" smtClean="0"/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>
          <a:xfrm rot="21141559">
            <a:off x="4988265" y="3202930"/>
            <a:ext cx="3786548" cy="3960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None/>
            </a:pPr>
            <a:r>
              <a:rPr lang="fr-FR" sz="1400" kern="0" dirty="0" smtClean="0">
                <a:solidFill>
                  <a:srgbClr val="FF0000"/>
                </a:solidFill>
              </a:rPr>
              <a:t>Solution adaptée aux petites fonctions</a:t>
            </a:r>
            <a:endParaRPr lang="fr-FR" sz="1400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01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chez Cassiopae </a:t>
            </a: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RE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 smtClean="0"/>
              <a:t>Mode de développement : Complexe</a:t>
            </a:r>
            <a:endParaRPr lang="fr-FR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Procédé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446856" y="1787065"/>
            <a:ext cx="5709320" cy="12910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Enregistrement des évènements utilisateurs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Hiérarchisation des différentes actions (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Utilisation de variable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Utilisation de fichiers de données en entrée (Excel)</a:t>
            </a:r>
            <a:endParaRPr lang="fr-FR" sz="1400" dirty="0" smtClean="0"/>
          </a:p>
          <a:p>
            <a:pPr marL="685800" lvl="1">
              <a:buFont typeface="Wingdings" panose="05000000000000000000" pitchFamily="2" charset="2"/>
              <a:buChar char="§"/>
            </a:pPr>
            <a:endParaRPr lang="fr-FR" sz="1400" dirty="0" smtClean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285720" y="3078115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Apports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46856" y="3524414"/>
            <a:ext cx="8013576" cy="141675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Couverture plus grande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/>
              <a:t>Maintenabilité 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Meilleurs couverture des cas de tests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Plusieurs intervenants possibles</a:t>
            </a: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285720" y="4797152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Inconvénients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446855" y="5243450"/>
            <a:ext cx="8337477" cy="84984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Temps de réalisation </a:t>
            </a:r>
            <a:r>
              <a:rPr lang="fr-FR" sz="1400" dirty="0" smtClean="0"/>
              <a:t>augmenté</a:t>
            </a:r>
            <a:endParaRPr lang="fr-FR" sz="1400" dirty="0" smtClean="0"/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Nécessite de prendre en compte toutes les possibilités fonctionnelles</a:t>
            </a:r>
          </a:p>
          <a:p>
            <a:pPr marL="685800" lvl="1">
              <a:buFont typeface="Wingdings" panose="05000000000000000000" pitchFamily="2" charset="2"/>
              <a:buChar char="§"/>
            </a:pPr>
            <a:endParaRPr lang="fr-FR" sz="1400" dirty="0" smtClean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 rot="21141559">
            <a:off x="4988265" y="3202930"/>
            <a:ext cx="3786548" cy="3960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None/>
            </a:pPr>
            <a:r>
              <a:rPr lang="fr-FR" sz="1400" kern="0" dirty="0" smtClean="0">
                <a:solidFill>
                  <a:srgbClr val="FF0000"/>
                </a:solidFill>
              </a:rPr>
              <a:t>Solution la plus Utilisée </a:t>
            </a:r>
            <a:endParaRPr lang="fr-FR" sz="1400" kern="0" dirty="0" smtClean="0">
              <a:solidFill>
                <a:srgbClr val="FF000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25239"/>
            <a:ext cx="8784976" cy="3207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C:\Users\jlt\Desktop\exemple retour enque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38269"/>
            <a:ext cx="5630391" cy="597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84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chez Cassiopae </a:t>
            </a: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RE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Cassiopae Habitat &lt; - &gt; Esti@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46856" y="1787066"/>
            <a:ext cx="5709320" cy="293807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fr-FR" sz="1400" kern="0" dirty="0"/>
              <a:t>communication avec base oracle et Progress via des script SQL -&gt; </a:t>
            </a:r>
            <a:r>
              <a:rPr lang="fr-FR" sz="1400" kern="0" dirty="0" smtClean="0"/>
              <a:t>paramétrage </a:t>
            </a:r>
            <a:r>
              <a:rPr lang="fr-FR" sz="1400" kern="0" dirty="0"/>
              <a:t>ESTI</a:t>
            </a:r>
            <a:r>
              <a:rPr lang="fr-FR" sz="1400" kern="0" dirty="0" smtClean="0"/>
              <a:t>@</a:t>
            </a:r>
          </a:p>
          <a:p>
            <a:pPr lvl="0"/>
            <a:endParaRPr lang="fr-FR" sz="1400" kern="0" dirty="0" smtClean="0"/>
          </a:p>
          <a:p>
            <a:pPr marL="0" lvl="0" indent="0">
              <a:buNone/>
            </a:pPr>
            <a:r>
              <a:rPr lang="fr-FR" sz="1400" kern="0" dirty="0" smtClean="0"/>
              <a:t>Solution :</a:t>
            </a:r>
            <a:endParaRPr lang="fr-FR" sz="1400" kern="0" dirty="0"/>
          </a:p>
          <a:p>
            <a:pPr lvl="0"/>
            <a:r>
              <a:rPr lang="fr-FR" sz="1400" kern="0" dirty="0" smtClean="0"/>
              <a:t>,,,,</a:t>
            </a:r>
          </a:p>
          <a:p>
            <a:pPr lvl="0"/>
            <a:endParaRPr lang="fr-FR" sz="1400" kern="0" dirty="0"/>
          </a:p>
          <a:p>
            <a:pPr marL="0" lvl="0" indent="0">
              <a:buNone/>
            </a:pPr>
            <a:r>
              <a:rPr lang="fr-FR" sz="1400" kern="0" dirty="0"/>
              <a:t> </a:t>
            </a:r>
            <a:r>
              <a:rPr lang="fr-FR" sz="1400" kern="0" dirty="0" smtClean="0"/>
              <a:t>apport : </a:t>
            </a:r>
          </a:p>
          <a:p>
            <a:pPr marL="0" lvl="0" indent="0">
              <a:buNone/>
            </a:pPr>
            <a:r>
              <a:rPr lang="fr-FR" sz="1400" kern="0" dirty="0" smtClean="0"/>
              <a:t>meilleur maitrise des tests</a:t>
            </a:r>
          </a:p>
          <a:p>
            <a:pPr marL="0" lvl="0" indent="0">
              <a:buNone/>
            </a:pPr>
            <a:r>
              <a:rPr lang="fr-FR" sz="1400" kern="0" dirty="0" smtClean="0"/>
              <a:t>Gestion de cas différents</a:t>
            </a:r>
          </a:p>
          <a:p>
            <a:pPr marL="0" lvl="0" indent="0">
              <a:buNone/>
            </a:pPr>
            <a:r>
              <a:rPr lang="fr-FR" sz="1400" kern="0" dirty="0" smtClean="0"/>
              <a:t>,,,</a:t>
            </a:r>
            <a:endParaRPr lang="fr-FR" sz="1400" kern="0" dirty="0"/>
          </a:p>
        </p:txBody>
      </p:sp>
      <p:sp>
        <p:nvSpPr>
          <p:cNvPr id="12" name="Espace réservé du contenu 1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 smtClean="0"/>
              <a:t>Interaction Cassiopae Habitat – Esti</a:t>
            </a:r>
            <a:r>
              <a:rPr lang="fr-FR" dirty="0" smtClean="0"/>
              <a:t>@ (1/2)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100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chez Cassiopae </a:t>
            </a: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RE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Cassiopae Habitat &lt; - &gt; Esti@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46856" y="1787066"/>
            <a:ext cx="5709320" cy="293807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fr-FR" sz="1400" kern="0" dirty="0"/>
              <a:t>communication avec base oracle et Progress via des script SQL -&gt; </a:t>
            </a:r>
            <a:r>
              <a:rPr lang="fr-FR" sz="1400" kern="0" dirty="0" smtClean="0"/>
              <a:t>paramétrage </a:t>
            </a:r>
            <a:r>
              <a:rPr lang="fr-FR" sz="1400" kern="0" dirty="0"/>
              <a:t>ESTI</a:t>
            </a:r>
            <a:r>
              <a:rPr lang="fr-FR" sz="1400" kern="0" dirty="0" smtClean="0"/>
              <a:t>@</a:t>
            </a:r>
          </a:p>
          <a:p>
            <a:pPr lvl="0"/>
            <a:endParaRPr lang="fr-FR" sz="1400" kern="0" dirty="0" smtClean="0"/>
          </a:p>
          <a:p>
            <a:pPr marL="0" lvl="0" indent="0">
              <a:buNone/>
            </a:pPr>
            <a:r>
              <a:rPr lang="fr-FR" sz="1400" kern="0" dirty="0" smtClean="0"/>
              <a:t>Solution :</a:t>
            </a:r>
            <a:endParaRPr lang="fr-FR" sz="1400" kern="0" dirty="0"/>
          </a:p>
          <a:p>
            <a:pPr lvl="0"/>
            <a:r>
              <a:rPr lang="fr-FR" sz="1400" kern="0" dirty="0" smtClean="0"/>
              <a:t>,,,,</a:t>
            </a:r>
          </a:p>
          <a:p>
            <a:pPr lvl="0"/>
            <a:endParaRPr lang="fr-FR" sz="1400" kern="0" dirty="0"/>
          </a:p>
          <a:p>
            <a:pPr marL="0" lvl="0" indent="0">
              <a:buNone/>
            </a:pPr>
            <a:r>
              <a:rPr lang="fr-FR" sz="1400" kern="0" dirty="0"/>
              <a:t> </a:t>
            </a:r>
            <a:r>
              <a:rPr lang="fr-FR" sz="1400" kern="0" dirty="0" smtClean="0"/>
              <a:t>apport : </a:t>
            </a:r>
          </a:p>
          <a:p>
            <a:pPr marL="0" lvl="0" indent="0">
              <a:buNone/>
            </a:pPr>
            <a:r>
              <a:rPr lang="fr-FR" sz="1400" kern="0" dirty="0" smtClean="0"/>
              <a:t>meilleur maitrise des tests</a:t>
            </a:r>
          </a:p>
          <a:p>
            <a:pPr marL="0" lvl="0" indent="0">
              <a:buNone/>
            </a:pPr>
            <a:r>
              <a:rPr lang="fr-FR" sz="1400" kern="0" dirty="0" smtClean="0"/>
              <a:t>Gestion de cas différents</a:t>
            </a:r>
          </a:p>
          <a:p>
            <a:pPr marL="0" lvl="0" indent="0">
              <a:buNone/>
            </a:pPr>
            <a:r>
              <a:rPr lang="fr-FR" sz="1400" kern="0" dirty="0" smtClean="0"/>
              <a:t>,,,</a:t>
            </a:r>
            <a:endParaRPr lang="fr-FR" sz="1400" kern="0" dirty="0"/>
          </a:p>
        </p:txBody>
      </p:sp>
      <p:sp>
        <p:nvSpPr>
          <p:cNvPr id="12" name="Espace réservé du contenu 1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 smtClean="0"/>
              <a:t>Interaction Cassiopae Habitat – Esti</a:t>
            </a:r>
            <a:r>
              <a:rPr lang="fr-FR" dirty="0" smtClean="0"/>
              <a:t>@ (2/2)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972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Conclusion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 smtClean="0"/>
              <a:t>Bilan</a:t>
            </a:r>
          </a:p>
          <a:p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Bénéfices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446856" y="1787066"/>
            <a:ext cx="5709320" cy="120703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/>
              <a:t>Liste des </a:t>
            </a:r>
            <a:r>
              <a:rPr lang="fr-FR" sz="1400" dirty="0" smtClean="0"/>
              <a:t>avantages</a:t>
            </a:r>
            <a:endParaRPr lang="fr-FR" sz="1400" dirty="0"/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/>
              <a:t>(mobilisation de temps important …)</a:t>
            </a: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285720" y="3630774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inconvénients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46856" y="4077072"/>
            <a:ext cx="5709320" cy="120703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Liste des inconvénients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fr-FR" sz="1400" dirty="0" smtClean="0"/>
              <a:t>(mobilisation de temps important …)</a:t>
            </a:r>
          </a:p>
        </p:txBody>
      </p:sp>
    </p:spTree>
    <p:extLst>
      <p:ext uri="{BB962C8B-B14F-4D97-AF65-F5344CB8AC3E}">
        <p14:creationId xmlns:p14="http://schemas.microsoft.com/office/powerpoint/2010/main" val="237171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ques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81029">
            <a:off x="3698234" y="1696457"/>
            <a:ext cx="3703165" cy="3620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Echange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2" y="3284984"/>
            <a:ext cx="4119256" cy="1494210"/>
          </a:xfrm>
        </p:spPr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fr-FR" sz="8800" b="1" cap="all" dirty="0" smtClean="0">
                <a:ln w="0"/>
                <a:solidFill>
                  <a:srgbClr val="FF6600"/>
                </a:solidFill>
                <a:effectLst>
                  <a:reflection blurRad="12700" stA="50000" endPos="50000" dist="5000" dir="5400000" sy="-100000" rotWithShape="0"/>
                </a:effectLst>
              </a:rPr>
              <a:t>Q</a:t>
            </a:r>
            <a:r>
              <a:rPr lang="fr-FR" sz="4000" b="1" cap="all" dirty="0" smtClean="0">
                <a:ln w="0"/>
                <a:solidFill>
                  <a:srgbClr val="FF6600"/>
                </a:solidFill>
                <a:effectLst>
                  <a:reflection blurRad="12700" stA="50000" endPos="50000" dist="5000" dir="5400000" sy="-100000" rotWithShape="0"/>
                </a:effectLst>
              </a:rPr>
              <a:t>UESTIONS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>
          <a:xfrm>
            <a:off x="404713" y="116632"/>
            <a:ext cx="8229600" cy="943127"/>
          </a:xfrm>
        </p:spPr>
        <p:txBody>
          <a:bodyPr/>
          <a:lstStyle/>
          <a:p>
            <a:r>
              <a:rPr lang="fr-FR" dirty="0" smtClean="0"/>
              <a:t>Exécution des scenarios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073171" y="2924944"/>
            <a:ext cx="7073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Présentation </a:t>
            </a:r>
            <a:r>
              <a:rPr lang="fr-FR" sz="36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Générale</a:t>
            </a:r>
            <a:endParaRPr lang="fr-FR" sz="36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186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Présentation Générale 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700808"/>
            <a:ext cx="8229600" cy="792088"/>
          </a:xfrm>
        </p:spPr>
        <p:txBody>
          <a:bodyPr/>
          <a:lstStyle/>
          <a:p>
            <a:pPr lvl="1">
              <a:buFont typeface="Wingdings" pitchFamily="2" charset="2"/>
              <a:buChar char="§"/>
            </a:pPr>
            <a:r>
              <a:rPr lang="fr-FR" sz="1400" dirty="0"/>
              <a:t>S</a:t>
            </a:r>
            <a:r>
              <a:rPr lang="fr-FR" sz="1400" dirty="0" smtClean="0"/>
              <a:t>ociété  QFS :</a:t>
            </a:r>
            <a:r>
              <a:rPr lang="fr-FR" sz="1400" dirty="0" err="1" smtClean="0"/>
              <a:t>Quality</a:t>
            </a:r>
            <a:r>
              <a:rPr lang="fr-FR" sz="1400" dirty="0" smtClean="0"/>
              <a:t> </a:t>
            </a:r>
            <a:r>
              <a:rPr lang="fr-FR" sz="1400" dirty="0"/>
              <a:t>First </a:t>
            </a:r>
            <a:r>
              <a:rPr lang="fr-FR" sz="1400" dirty="0" smtClean="0"/>
              <a:t>Software (Allemagne)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Outil pour l’automatisation </a:t>
            </a:r>
            <a:r>
              <a:rPr lang="fr-FR" sz="1400" dirty="0"/>
              <a:t>des </a:t>
            </a:r>
            <a:r>
              <a:rPr lang="fr-FR" sz="1400" dirty="0" smtClean="0"/>
              <a:t>tests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Exécution sous Windows </a:t>
            </a:r>
            <a:r>
              <a:rPr lang="fr-FR" sz="1400" dirty="0"/>
              <a:t>et </a:t>
            </a:r>
            <a:r>
              <a:rPr lang="fr-FR" sz="1400" dirty="0" smtClean="0"/>
              <a:t>Systèmes </a:t>
            </a:r>
            <a:r>
              <a:rPr lang="fr-FR" sz="1400" dirty="0"/>
              <a:t>Unix</a:t>
            </a:r>
          </a:p>
          <a:p>
            <a:pPr lvl="1">
              <a:buFont typeface="Wingdings" pitchFamily="2" charset="2"/>
              <a:buChar char="§"/>
            </a:pPr>
            <a:endParaRPr lang="fr-FR" sz="1400" dirty="0"/>
          </a:p>
          <a:p>
            <a:pPr lvl="1">
              <a:buFont typeface="Wingdings" pitchFamily="2" charset="2"/>
              <a:buChar char="§"/>
            </a:pPr>
            <a:endParaRPr lang="fr-FR" sz="1400" dirty="0" smtClean="0"/>
          </a:p>
        </p:txBody>
      </p:sp>
      <p:sp>
        <p:nvSpPr>
          <p:cNvPr id="5" name="Espace réservé du contenu 4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 err="1" smtClean="0"/>
              <a:t>Qf</a:t>
            </a:r>
            <a:r>
              <a:rPr lang="fr-FR" dirty="0" smtClean="0"/>
              <a:t>-test (</a:t>
            </a:r>
            <a:r>
              <a:rPr lang="fr-FR" dirty="0"/>
              <a:t>1/2</a:t>
            </a:r>
            <a:r>
              <a:rPr lang="fr-FR" dirty="0" smtClean="0"/>
              <a:t>) 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3962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b="1" kern="0" dirty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L’outil</a:t>
            </a:r>
          </a:p>
        </p:txBody>
      </p:sp>
      <p:sp>
        <p:nvSpPr>
          <p:cNvPr id="7" name="Rectangle 6"/>
          <p:cNvSpPr/>
          <p:nvPr/>
        </p:nvSpPr>
        <p:spPr>
          <a:xfrm>
            <a:off x="285720" y="2561070"/>
            <a:ext cx="3382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Domaines d’applications</a:t>
            </a:r>
            <a:endParaRPr lang="fr-FR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5720" y="3569182"/>
            <a:ext cx="1882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b="1" kern="0" dirty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Description</a:t>
            </a: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107504" y="2935360"/>
            <a:ext cx="8229600" cy="63382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Test de </a:t>
            </a:r>
            <a:r>
              <a:rPr lang="fr-FR" sz="1400" dirty="0" smtClean="0"/>
              <a:t>charges et de non régression</a:t>
            </a:r>
            <a:endParaRPr lang="fr-FR" sz="1400" dirty="0" smtClean="0"/>
          </a:p>
          <a:p>
            <a:pPr lvl="1">
              <a:buFont typeface="Wingdings" pitchFamily="2" charset="2"/>
              <a:buChar char="§"/>
            </a:pPr>
            <a:r>
              <a:rPr lang="fr-FR" sz="1400" dirty="0"/>
              <a:t>Destiné aux applications : Java, Eclipse/SWT, </a:t>
            </a:r>
            <a:r>
              <a:rPr lang="fr-FR" sz="1400" dirty="0" smtClean="0"/>
              <a:t>Web</a:t>
            </a:r>
            <a:endParaRPr lang="fr-FR" sz="1400" dirty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107504" y="3954100"/>
            <a:ext cx="8229600" cy="213919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Prise en main simple </a:t>
            </a:r>
            <a:r>
              <a:rPr lang="fr-FR" sz="1400" dirty="0"/>
              <a:t>et </a:t>
            </a:r>
            <a:r>
              <a:rPr lang="fr-FR" sz="1400" dirty="0" smtClean="0"/>
              <a:t>intuitive</a:t>
            </a:r>
            <a:endParaRPr lang="fr-FR" sz="1400" dirty="0"/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Développement via une interface </a:t>
            </a:r>
            <a:r>
              <a:rPr lang="fr-FR" sz="1400" dirty="0"/>
              <a:t>utilisateur </a:t>
            </a:r>
            <a:r>
              <a:rPr lang="fr-FR" sz="1400" dirty="0" smtClean="0"/>
              <a:t>graphique</a:t>
            </a:r>
            <a:endParaRPr lang="fr-FR" sz="1400" dirty="0"/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Reconnaissance des </a:t>
            </a:r>
            <a:r>
              <a:rPr lang="fr-FR" sz="1400" dirty="0" smtClean="0"/>
              <a:t>composants</a:t>
            </a:r>
            <a:endParaRPr lang="fr-FR" sz="1400" dirty="0"/>
          </a:p>
          <a:p>
            <a:pPr lvl="1">
              <a:buFont typeface="Wingdings" pitchFamily="2" charset="2"/>
              <a:buChar char="§"/>
            </a:pPr>
            <a:r>
              <a:rPr lang="fr-FR" sz="1400" dirty="0"/>
              <a:t>Exécution via l’interface graphique ou mode </a:t>
            </a:r>
            <a:r>
              <a:rPr lang="fr-FR" sz="1400" dirty="0" smtClean="0"/>
              <a:t>Batch</a:t>
            </a:r>
            <a:endParaRPr lang="fr-FR" sz="1400" dirty="0"/>
          </a:p>
          <a:p>
            <a:pPr lvl="1">
              <a:buFont typeface="Wingdings" pitchFamily="2" charset="2"/>
              <a:buChar char="§"/>
            </a:pPr>
            <a:r>
              <a:rPr lang="fr-FR" sz="1400" dirty="0"/>
              <a:t>Bibliothèque de fonctions préinstallées</a:t>
            </a:r>
          </a:p>
          <a:p>
            <a:pPr lvl="1">
              <a:buFont typeface="Wingdings" pitchFamily="2" charset="2"/>
              <a:buChar char="§"/>
            </a:pPr>
            <a:r>
              <a:rPr lang="fr-FR" sz="1400" dirty="0" smtClean="0"/>
              <a:t>Capable de générer</a:t>
            </a:r>
          </a:p>
          <a:p>
            <a:pPr lvl="2">
              <a:buFont typeface="Wingdings" pitchFamily="2" charset="2"/>
              <a:buChar char="§"/>
            </a:pPr>
            <a:r>
              <a:rPr lang="fr-FR" sz="1400" dirty="0" smtClean="0"/>
              <a:t>Rapports </a:t>
            </a:r>
            <a:r>
              <a:rPr lang="fr-FR" sz="1400" dirty="0"/>
              <a:t>de tests</a:t>
            </a:r>
          </a:p>
          <a:p>
            <a:pPr lvl="2">
              <a:buFont typeface="Wingdings" pitchFamily="2" charset="2"/>
              <a:buChar char="§"/>
            </a:pPr>
            <a:r>
              <a:rPr lang="fr-FR" sz="1400" dirty="0" smtClean="0"/>
              <a:t>Fichiers Logs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Présentation Générale 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 err="1" smtClean="0"/>
              <a:t>Qf</a:t>
            </a:r>
            <a:r>
              <a:rPr lang="fr-FR" dirty="0" smtClean="0"/>
              <a:t>-test (2/3)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3962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Interface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10000"/>
            <a:ext cx="8352928" cy="4455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316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chez Cassiopae </a:t>
            </a: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RE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/>
              <a:t>Documentation de </a:t>
            </a:r>
            <a:r>
              <a:rPr lang="fr-FR" dirty="0" smtClean="0"/>
              <a:t>tests (1/4)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Présentation log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247243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563917"/>
            <a:ext cx="4755629" cy="4168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7392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chez Cassiopae </a:t>
            </a: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RE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/>
              <a:t>Documentation de </a:t>
            </a:r>
            <a:r>
              <a:rPr lang="fr-FR" dirty="0" smtClean="0"/>
              <a:t>tests</a:t>
            </a:r>
            <a:r>
              <a:rPr lang="fr-FR" dirty="0"/>
              <a:t> </a:t>
            </a:r>
            <a:r>
              <a:rPr lang="fr-FR" dirty="0" smtClean="0"/>
              <a:t>(2/4</a:t>
            </a:r>
            <a:r>
              <a:rPr lang="fr-FR" dirty="0"/>
              <a:t>)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Présentation Rapport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8792"/>
            <a:ext cx="8263800" cy="4384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48880"/>
            <a:ext cx="8424936" cy="3802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3012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32" y="1713126"/>
            <a:ext cx="7799300" cy="4192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chez Cassiopae </a:t>
            </a: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RE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/>
              <a:t>Documentation de </a:t>
            </a:r>
            <a:r>
              <a:rPr lang="fr-FR" dirty="0" smtClean="0"/>
              <a:t>tests</a:t>
            </a:r>
            <a:r>
              <a:rPr lang="fr-FR" dirty="0"/>
              <a:t> </a:t>
            </a:r>
            <a:r>
              <a:rPr lang="fr-FR" dirty="0" smtClean="0"/>
              <a:t>(3/4</a:t>
            </a:r>
            <a:r>
              <a:rPr lang="fr-FR" dirty="0"/>
              <a:t>)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Présentation </a:t>
            </a:r>
            <a:r>
              <a:rPr lang="fr-FR" sz="1600" b="1" kern="0" dirty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Package Documentation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37"/>
          <a:stretch/>
        </p:blipFill>
        <p:spPr bwMode="auto">
          <a:xfrm>
            <a:off x="395536" y="1628800"/>
            <a:ext cx="8424936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8354308" cy="3962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1" t="-882" r="8423" b="882"/>
          <a:stretch/>
        </p:blipFill>
        <p:spPr bwMode="auto">
          <a:xfrm>
            <a:off x="539552" y="1709046"/>
            <a:ext cx="8310529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755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QF-Test 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chez Cassiopae </a:t>
            </a: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RE</a:t>
            </a:r>
            <a: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 </a:t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/>
            </a:r>
            <a:br>
              <a:rPr lang="fr-FR" sz="28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</a:br>
            <a:endParaRPr lang="fr-FR" sz="2800" b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fr-FR" dirty="0" smtClean="0"/>
              <a:t>Documentation </a:t>
            </a:r>
            <a:r>
              <a:rPr lang="fr-FR" dirty="0"/>
              <a:t>de tests </a:t>
            </a:r>
            <a:r>
              <a:rPr lang="fr-FR" dirty="0" smtClean="0"/>
              <a:t>(4/4</a:t>
            </a:r>
            <a:r>
              <a:rPr lang="fr-FR" dirty="0"/>
              <a:t>)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85720" y="1340768"/>
            <a:ext cx="8229600" cy="446298"/>
          </a:xfrm>
          <a:prstGeom prst="rect">
            <a:avLst/>
          </a:prstGeom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Présentation </a:t>
            </a:r>
            <a:r>
              <a:rPr lang="fr-FR" sz="1600" b="1" kern="0" dirty="0" smtClean="0">
                <a:solidFill>
                  <a:srgbClr val="6699FF"/>
                </a:solidFill>
                <a:effectLst>
                  <a:reflection blurRad="6350" stA="55000" endA="300" endPos="45500" dir="5400000" sy="-100000" algn="bl" rotWithShape="0"/>
                </a:effectLst>
                <a:latin typeface="Lucida Bright" pitchFamily="18" charset="0"/>
              </a:rPr>
              <a:t>de la documentation du test</a:t>
            </a:r>
            <a:endParaRPr lang="fr-FR" sz="1600" b="1" kern="0" dirty="0">
              <a:solidFill>
                <a:srgbClr val="6699FF"/>
              </a:solidFill>
              <a:effectLst>
                <a:reflection blurRad="6350" stA="55000" endA="300" endPos="45500" dir="5400000" sy="-100000" algn="bl" rotWithShape="0"/>
              </a:effectLst>
              <a:latin typeface="Lucida Bright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45" y="1700808"/>
            <a:ext cx="8292872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755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ception personnalisée">
  <a:themeElements>
    <a:clrScheme name="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ception personnalisé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13649</TotalTime>
  <Words>1055</Words>
  <Application>Microsoft Office PowerPoint</Application>
  <PresentationFormat>Affichage à l'écran (4:3)</PresentationFormat>
  <Paragraphs>406</Paragraphs>
  <Slides>26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Conception personnalisée</vt:lpstr>
      <vt:lpstr>QF-TEST  Outil d’automatisation des Tests</vt:lpstr>
      <vt:lpstr>Présentation PowerPoint</vt:lpstr>
      <vt:lpstr>Présentation PowerPoint</vt:lpstr>
      <vt:lpstr>Présentation Générale    </vt:lpstr>
      <vt:lpstr>Présentation Générale    </vt:lpstr>
      <vt:lpstr>QF-Test chez Cassiopae RE    </vt:lpstr>
      <vt:lpstr>QF-Test chez Cassiopae RE    </vt:lpstr>
      <vt:lpstr>QF-Test chez Cassiopae RE    </vt:lpstr>
      <vt:lpstr>QF-Test chez Cassiopae RE    </vt:lpstr>
      <vt:lpstr>Présentation Générale    </vt:lpstr>
      <vt:lpstr>Présentation Générale    </vt:lpstr>
      <vt:lpstr>Présentation PowerPoint</vt:lpstr>
      <vt:lpstr>QF-Test chez Cassiopae RE    </vt:lpstr>
      <vt:lpstr>QF-Test chez Cassiopae RE    </vt:lpstr>
      <vt:lpstr>QF-Test chez Cassiopae RE    </vt:lpstr>
      <vt:lpstr>QF-Test chez Cassiopae RE    </vt:lpstr>
      <vt:lpstr>QF-Test chez Cassiopae RE    </vt:lpstr>
      <vt:lpstr>QF-Test chez Cassiopae RE    </vt:lpstr>
      <vt:lpstr>QF-Test chez Cassiopae RE</vt:lpstr>
      <vt:lpstr>QF-Test chez Cassiopae RE    </vt:lpstr>
      <vt:lpstr>QF-Test chez Cassiopae RE    </vt:lpstr>
      <vt:lpstr>QF-Test chez Cassiopae RE    </vt:lpstr>
      <vt:lpstr>QF-Test chez Cassiopae RE    </vt:lpstr>
      <vt:lpstr>QF-Test chez Cassiopae RE    </vt:lpstr>
      <vt:lpstr>Conclusion    </vt:lpstr>
      <vt:lpstr>Echange</vt:lpstr>
    </vt:vector>
  </TitlesOfParts>
  <Company>sneda-n-dom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Julien Herrault</dc:creator>
  <cp:lastModifiedBy>Julien Tonnerre</cp:lastModifiedBy>
  <cp:revision>346</cp:revision>
  <cp:lastPrinted>2011-10-07T15:23:20Z</cp:lastPrinted>
  <dcterms:created xsi:type="dcterms:W3CDTF">2009-01-26T10:51:57Z</dcterms:created>
  <dcterms:modified xsi:type="dcterms:W3CDTF">2014-12-08T17:29:52Z</dcterms:modified>
</cp:coreProperties>
</file>