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5"/>
  </p:sldMasterIdLst>
  <p:notesMasterIdLst>
    <p:notesMasterId r:id="rId37"/>
  </p:notesMasterIdLst>
  <p:handoutMasterIdLst>
    <p:handoutMasterId r:id="rId38"/>
  </p:handoutMasterIdLst>
  <p:sldIdLst>
    <p:sldId id="1099" r:id="rId6"/>
    <p:sldId id="1211" r:id="rId7"/>
    <p:sldId id="1214" r:id="rId8"/>
    <p:sldId id="1167" r:id="rId9"/>
    <p:sldId id="1192" r:id="rId10"/>
    <p:sldId id="1169" r:id="rId11"/>
    <p:sldId id="1195" r:id="rId12"/>
    <p:sldId id="1196" r:id="rId13"/>
    <p:sldId id="1197" r:id="rId14"/>
    <p:sldId id="1193" r:id="rId15"/>
    <p:sldId id="1173" r:id="rId16"/>
    <p:sldId id="1198" r:id="rId17"/>
    <p:sldId id="1199" r:id="rId18"/>
    <p:sldId id="1200" r:id="rId19"/>
    <p:sldId id="1201" r:id="rId20"/>
    <p:sldId id="1202" r:id="rId21"/>
    <p:sldId id="1203" r:id="rId22"/>
    <p:sldId id="1204" r:id="rId23"/>
    <p:sldId id="1205" r:id="rId24"/>
    <p:sldId id="1206" r:id="rId25"/>
    <p:sldId id="1207" r:id="rId26"/>
    <p:sldId id="1208" r:id="rId27"/>
    <p:sldId id="1209" r:id="rId28"/>
    <p:sldId id="1180" r:id="rId29"/>
    <p:sldId id="1187" r:id="rId30"/>
    <p:sldId id="1194" r:id="rId31"/>
    <p:sldId id="1210" r:id="rId32"/>
    <p:sldId id="1213" r:id="rId33"/>
    <p:sldId id="1191" r:id="rId34"/>
    <p:sldId id="1212" r:id="rId35"/>
    <p:sldId id="1142" r:id="rId36"/>
  </p:sldIdLst>
  <p:sldSz cx="12188825" cy="6858000"/>
  <p:notesSz cx="7027863" cy="9313863"/>
  <p:custDataLst>
    <p:tags r:id="rId39"/>
  </p:custDataLst>
  <p:defaultTextStyle>
    <a:defPPr>
      <a:defRPr lang="en-US"/>
    </a:defPPr>
    <a:lvl1pPr algn="ctr" rtl="0" fontAlgn="base">
      <a:spcBef>
        <a:spcPct val="50000"/>
      </a:spcBef>
      <a:spcAft>
        <a:spcPct val="0"/>
      </a:spcAft>
      <a:buSzPct val="130000"/>
      <a:defRPr sz="2400" i="1" kern="1200">
        <a:solidFill>
          <a:schemeClr val="tx1"/>
        </a:solidFill>
        <a:latin typeface="Arial" charset="0"/>
        <a:ea typeface="+mn-ea"/>
        <a:cs typeface="+mn-cs"/>
      </a:defRPr>
    </a:lvl1pPr>
    <a:lvl2pPr marL="457200" algn="ctr" rtl="0" fontAlgn="base">
      <a:spcBef>
        <a:spcPct val="50000"/>
      </a:spcBef>
      <a:spcAft>
        <a:spcPct val="0"/>
      </a:spcAft>
      <a:buSzPct val="130000"/>
      <a:defRPr sz="2400" i="1" kern="1200">
        <a:solidFill>
          <a:schemeClr val="tx1"/>
        </a:solidFill>
        <a:latin typeface="Arial" charset="0"/>
        <a:ea typeface="+mn-ea"/>
        <a:cs typeface="+mn-cs"/>
      </a:defRPr>
    </a:lvl2pPr>
    <a:lvl3pPr marL="914400" algn="ctr" rtl="0" fontAlgn="base">
      <a:spcBef>
        <a:spcPct val="50000"/>
      </a:spcBef>
      <a:spcAft>
        <a:spcPct val="0"/>
      </a:spcAft>
      <a:buSzPct val="130000"/>
      <a:defRPr sz="2400" i="1" kern="1200">
        <a:solidFill>
          <a:schemeClr val="tx1"/>
        </a:solidFill>
        <a:latin typeface="Arial" charset="0"/>
        <a:ea typeface="+mn-ea"/>
        <a:cs typeface="+mn-cs"/>
      </a:defRPr>
    </a:lvl3pPr>
    <a:lvl4pPr marL="1371600" algn="ctr" rtl="0" fontAlgn="base">
      <a:spcBef>
        <a:spcPct val="50000"/>
      </a:spcBef>
      <a:spcAft>
        <a:spcPct val="0"/>
      </a:spcAft>
      <a:buSzPct val="130000"/>
      <a:defRPr sz="2400" i="1" kern="1200">
        <a:solidFill>
          <a:schemeClr val="tx1"/>
        </a:solidFill>
        <a:latin typeface="Arial" charset="0"/>
        <a:ea typeface="+mn-ea"/>
        <a:cs typeface="+mn-cs"/>
      </a:defRPr>
    </a:lvl4pPr>
    <a:lvl5pPr marL="1828800" algn="ctr" rtl="0" fontAlgn="base">
      <a:spcBef>
        <a:spcPct val="50000"/>
      </a:spcBef>
      <a:spcAft>
        <a:spcPct val="0"/>
      </a:spcAft>
      <a:buSzPct val="130000"/>
      <a:defRPr sz="2400" i="1" kern="1200">
        <a:solidFill>
          <a:schemeClr val="tx1"/>
        </a:solidFill>
        <a:latin typeface="Arial" charset="0"/>
        <a:ea typeface="+mn-ea"/>
        <a:cs typeface="+mn-cs"/>
      </a:defRPr>
    </a:lvl5pPr>
    <a:lvl6pPr marL="2286000" algn="l" defTabSz="914400" rtl="0" eaLnBrk="1" latinLnBrk="0" hangingPunct="1">
      <a:defRPr sz="2400" i="1" kern="1200">
        <a:solidFill>
          <a:schemeClr val="tx1"/>
        </a:solidFill>
        <a:latin typeface="Arial" charset="0"/>
        <a:ea typeface="+mn-ea"/>
        <a:cs typeface="+mn-cs"/>
      </a:defRPr>
    </a:lvl6pPr>
    <a:lvl7pPr marL="2743200" algn="l" defTabSz="914400" rtl="0" eaLnBrk="1" latinLnBrk="0" hangingPunct="1">
      <a:defRPr sz="2400" i="1" kern="1200">
        <a:solidFill>
          <a:schemeClr val="tx1"/>
        </a:solidFill>
        <a:latin typeface="Arial" charset="0"/>
        <a:ea typeface="+mn-ea"/>
        <a:cs typeface="+mn-cs"/>
      </a:defRPr>
    </a:lvl7pPr>
    <a:lvl8pPr marL="3200400" algn="l" defTabSz="914400" rtl="0" eaLnBrk="1" latinLnBrk="0" hangingPunct="1">
      <a:defRPr sz="2400" i="1" kern="1200">
        <a:solidFill>
          <a:schemeClr val="tx1"/>
        </a:solidFill>
        <a:latin typeface="Arial" charset="0"/>
        <a:ea typeface="+mn-ea"/>
        <a:cs typeface="+mn-cs"/>
      </a:defRPr>
    </a:lvl8pPr>
    <a:lvl9pPr marL="3657600" algn="l" defTabSz="914400" rtl="0" eaLnBrk="1" latinLnBrk="0" hangingPunct="1">
      <a:defRPr sz="2400" i="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37">
          <p15:clr>
            <a:srgbClr val="A4A3A4"/>
          </p15:clr>
        </p15:guide>
        <p15:guide id="2" orient="horz" pos="756">
          <p15:clr>
            <a:srgbClr val="A4A3A4"/>
          </p15:clr>
        </p15:guide>
        <p15:guide id="3" orient="horz" pos="3403">
          <p15:clr>
            <a:srgbClr val="A4A3A4"/>
          </p15:clr>
        </p15:guide>
        <p15:guide id="4" pos="3829">
          <p15:clr>
            <a:srgbClr val="A4A3A4"/>
          </p15:clr>
        </p15:guide>
        <p15:guide id="5" pos="457">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provanc" initials="c" lastIdx="1" clrIdx="0"/>
  <p:cmAuthor id="1" name="Chuck Provancher" initials="cp" lastIdx="2" clrIdx="1"/>
  <p:cmAuthor id="2" name="Progress Software" initials="" lastIdx="0" clrIdx="2"/>
  <p:cmAuthor id="3" name="Chuck Provancher"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E00"/>
    <a:srgbClr val="2F5662"/>
    <a:srgbClr val="DD461E"/>
    <a:srgbClr val="B0D806"/>
    <a:srgbClr val="AAD204"/>
    <a:srgbClr val="24D997"/>
    <a:srgbClr val="23C78C"/>
    <a:srgbClr val="F199AE"/>
    <a:srgbClr val="A21636"/>
    <a:srgbClr val="FFD2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7" autoAdjust="0"/>
    <p:restoredTop sz="67063" autoAdjust="0"/>
  </p:normalViewPr>
  <p:slideViewPr>
    <p:cSldViewPr snapToGrid="0" showGuides="1">
      <p:cViewPr varScale="1">
        <p:scale>
          <a:sx n="53" d="100"/>
          <a:sy n="53" d="100"/>
        </p:scale>
        <p:origin x="1086" y="60"/>
      </p:cViewPr>
      <p:guideLst>
        <p:guide orient="horz" pos="437"/>
        <p:guide orient="horz" pos="756"/>
        <p:guide orient="horz" pos="3403"/>
        <p:guide pos="3829"/>
        <p:guide pos="457"/>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114" d="100"/>
          <a:sy n="114" d="100"/>
        </p:scale>
        <p:origin x="-4608" y="-112"/>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5090" name="Rectangle 2"/>
          <p:cNvSpPr>
            <a:spLocks noGrp="1" noChangeArrowheads="1"/>
          </p:cNvSpPr>
          <p:nvPr>
            <p:ph type="hdr" sz="quarter"/>
          </p:nvPr>
        </p:nvSpPr>
        <p:spPr bwMode="auto">
          <a:xfrm>
            <a:off x="0" y="0"/>
            <a:ext cx="3044825" cy="278938"/>
          </a:xfrm>
          <a:prstGeom prst="rect">
            <a:avLst/>
          </a:prstGeom>
          <a:noFill/>
          <a:ln w="9525">
            <a:noFill/>
            <a:prstDash val="sysDot"/>
            <a:miter lim="800000"/>
            <a:headEnd/>
            <a:tailEnd/>
          </a:ln>
          <a:effectLst/>
        </p:spPr>
        <p:txBody>
          <a:bodyPr vert="horz" wrap="square" lIns="93359" tIns="46680" rIns="93359" bIns="46680" numCol="1" anchor="t" anchorCtr="0" compatLnSpc="1">
            <a:prstTxWarp prst="textNoShape">
              <a:avLst/>
            </a:prstTxWarp>
            <a:spAutoFit/>
          </a:bodyPr>
          <a:lstStyle>
            <a:lvl1pPr algn="l" defTabSz="935038" eaLnBrk="0" hangingPunct="0">
              <a:spcBef>
                <a:spcPct val="0"/>
              </a:spcBef>
              <a:buSzTx/>
              <a:defRPr sz="1200" b="1">
                <a:latin typeface="Arial" charset="0"/>
              </a:defRPr>
            </a:lvl1pPr>
          </a:lstStyle>
          <a:p>
            <a:pPr>
              <a:defRPr/>
            </a:pPr>
            <a:endParaRPr lang="en-US" i="0" dirty="0"/>
          </a:p>
        </p:txBody>
      </p:sp>
      <p:sp>
        <p:nvSpPr>
          <p:cNvPr id="345091" name="Rectangle 3"/>
          <p:cNvSpPr>
            <a:spLocks noGrp="1" noChangeArrowheads="1"/>
          </p:cNvSpPr>
          <p:nvPr>
            <p:ph type="dt" sz="quarter" idx="1"/>
          </p:nvPr>
        </p:nvSpPr>
        <p:spPr bwMode="auto">
          <a:xfrm>
            <a:off x="3983038" y="0"/>
            <a:ext cx="3044825" cy="278938"/>
          </a:xfrm>
          <a:prstGeom prst="rect">
            <a:avLst/>
          </a:prstGeom>
          <a:noFill/>
          <a:ln w="9525">
            <a:noFill/>
            <a:prstDash val="sysDot"/>
            <a:miter lim="800000"/>
            <a:headEnd/>
            <a:tailEnd/>
          </a:ln>
          <a:effectLst/>
        </p:spPr>
        <p:txBody>
          <a:bodyPr vert="horz" wrap="square" lIns="93359" tIns="46680" rIns="93359" bIns="46680" numCol="1" anchor="t" anchorCtr="0" compatLnSpc="1">
            <a:prstTxWarp prst="textNoShape">
              <a:avLst/>
            </a:prstTxWarp>
            <a:spAutoFit/>
          </a:bodyPr>
          <a:lstStyle>
            <a:lvl1pPr algn="r" defTabSz="935038" eaLnBrk="0" hangingPunct="0">
              <a:spcBef>
                <a:spcPct val="0"/>
              </a:spcBef>
              <a:buSzTx/>
              <a:defRPr sz="1200" b="1">
                <a:latin typeface="Arial" charset="0"/>
              </a:defRPr>
            </a:lvl1pPr>
          </a:lstStyle>
          <a:p>
            <a:pPr>
              <a:defRPr/>
            </a:pPr>
            <a:endParaRPr lang="en-US" i="0" dirty="0"/>
          </a:p>
        </p:txBody>
      </p:sp>
      <p:sp>
        <p:nvSpPr>
          <p:cNvPr id="345092" name="Rectangle 4"/>
          <p:cNvSpPr>
            <a:spLocks noGrp="1" noChangeArrowheads="1"/>
          </p:cNvSpPr>
          <p:nvPr>
            <p:ph type="ftr" sz="quarter" idx="2"/>
          </p:nvPr>
        </p:nvSpPr>
        <p:spPr bwMode="auto">
          <a:xfrm>
            <a:off x="0" y="9034925"/>
            <a:ext cx="3044825" cy="278938"/>
          </a:xfrm>
          <a:prstGeom prst="rect">
            <a:avLst/>
          </a:prstGeom>
          <a:noFill/>
          <a:ln w="9525">
            <a:noFill/>
            <a:prstDash val="sysDot"/>
            <a:miter lim="800000"/>
            <a:headEnd/>
            <a:tailEnd/>
          </a:ln>
          <a:effectLst/>
        </p:spPr>
        <p:txBody>
          <a:bodyPr vert="horz" wrap="square" lIns="93359" tIns="46680" rIns="93359" bIns="46680" numCol="1" anchor="b" anchorCtr="0" compatLnSpc="1">
            <a:prstTxWarp prst="textNoShape">
              <a:avLst/>
            </a:prstTxWarp>
            <a:spAutoFit/>
          </a:bodyPr>
          <a:lstStyle>
            <a:lvl1pPr algn="l" defTabSz="935038" eaLnBrk="0" hangingPunct="0">
              <a:spcBef>
                <a:spcPct val="0"/>
              </a:spcBef>
              <a:buSzTx/>
              <a:defRPr sz="1200" b="1">
                <a:latin typeface="Arial" charset="0"/>
              </a:defRPr>
            </a:lvl1pPr>
          </a:lstStyle>
          <a:p>
            <a:pPr>
              <a:defRPr/>
            </a:pPr>
            <a:r>
              <a:rPr lang="en-US" i="0" dirty="0" smtClean="0"/>
              <a:t>Progress Software</a:t>
            </a:r>
            <a:endParaRPr lang="en-US" i="0" dirty="0"/>
          </a:p>
        </p:txBody>
      </p:sp>
      <p:sp>
        <p:nvSpPr>
          <p:cNvPr id="345093" name="Rectangle 5"/>
          <p:cNvSpPr>
            <a:spLocks noGrp="1" noChangeArrowheads="1"/>
          </p:cNvSpPr>
          <p:nvPr>
            <p:ph type="sldNum" sz="quarter" idx="3"/>
          </p:nvPr>
        </p:nvSpPr>
        <p:spPr bwMode="auto">
          <a:xfrm>
            <a:off x="3983038" y="9034925"/>
            <a:ext cx="3044825" cy="278938"/>
          </a:xfrm>
          <a:prstGeom prst="rect">
            <a:avLst/>
          </a:prstGeom>
          <a:noFill/>
          <a:ln w="9525">
            <a:noFill/>
            <a:prstDash val="sysDot"/>
            <a:miter lim="800000"/>
            <a:headEnd/>
            <a:tailEnd/>
          </a:ln>
          <a:effectLst/>
        </p:spPr>
        <p:txBody>
          <a:bodyPr vert="horz" wrap="square" lIns="93359" tIns="46680" rIns="93359" bIns="46680" numCol="1" anchor="b" anchorCtr="0" compatLnSpc="1">
            <a:prstTxWarp prst="textNoShape">
              <a:avLst/>
            </a:prstTxWarp>
            <a:spAutoFit/>
          </a:bodyPr>
          <a:lstStyle>
            <a:lvl1pPr algn="r" defTabSz="935038" eaLnBrk="0" hangingPunct="0">
              <a:spcBef>
                <a:spcPct val="0"/>
              </a:spcBef>
              <a:buSzTx/>
              <a:defRPr sz="1200" b="1">
                <a:latin typeface="Arial" charset="0"/>
              </a:defRPr>
            </a:lvl1pPr>
          </a:lstStyle>
          <a:p>
            <a:pPr>
              <a:defRPr/>
            </a:pPr>
            <a:fld id="{D2F5EF90-0EF8-4688-ABBA-2D94A5D7A6DA}" type="slidenum">
              <a:rPr lang="en-US" i="0"/>
              <a:pPr>
                <a:defRPr/>
              </a:pPr>
              <a:t>‹#›</a:t>
            </a:fld>
            <a:endParaRPr lang="en-US" i="0" dirty="0"/>
          </a:p>
        </p:txBody>
      </p:sp>
    </p:spTree>
    <p:extLst>
      <p:ext uri="{BB962C8B-B14F-4D97-AF65-F5344CB8AC3E}">
        <p14:creationId xmlns:p14="http://schemas.microsoft.com/office/powerpoint/2010/main" val="4140713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44825" cy="465138"/>
          </a:xfrm>
          <a:prstGeom prst="rect">
            <a:avLst/>
          </a:prstGeom>
          <a:noFill/>
          <a:ln w="9525">
            <a:noFill/>
            <a:prstDash val="sysDot"/>
            <a:miter lim="800000"/>
            <a:headEnd/>
            <a:tailEnd/>
          </a:ln>
          <a:effectLst/>
        </p:spPr>
        <p:txBody>
          <a:bodyPr vert="horz" wrap="square" lIns="93359" tIns="46680" rIns="93359" bIns="46680" numCol="1" anchor="t" anchorCtr="0" compatLnSpc="1">
            <a:prstTxWarp prst="textNoShape">
              <a:avLst/>
            </a:prstTxWarp>
          </a:bodyPr>
          <a:lstStyle>
            <a:lvl1pPr algn="l" defTabSz="935038" eaLnBrk="0" hangingPunct="0">
              <a:spcBef>
                <a:spcPct val="0"/>
              </a:spcBef>
              <a:buSzTx/>
              <a:defRPr sz="1200" b="1" i="0">
                <a:latin typeface="Arial" charset="0"/>
              </a:defRPr>
            </a:lvl1pPr>
          </a:lstStyle>
          <a:p>
            <a:pPr>
              <a:defRPr/>
            </a:pPr>
            <a:endParaRPr lang="en-US" dirty="0"/>
          </a:p>
        </p:txBody>
      </p:sp>
      <p:sp>
        <p:nvSpPr>
          <p:cNvPr id="22531" name="Rectangle 3"/>
          <p:cNvSpPr>
            <a:spLocks noGrp="1" noChangeArrowheads="1"/>
          </p:cNvSpPr>
          <p:nvPr>
            <p:ph type="dt" idx="1"/>
          </p:nvPr>
        </p:nvSpPr>
        <p:spPr bwMode="auto">
          <a:xfrm>
            <a:off x="3983038" y="0"/>
            <a:ext cx="3044825" cy="465138"/>
          </a:xfrm>
          <a:prstGeom prst="rect">
            <a:avLst/>
          </a:prstGeom>
          <a:noFill/>
          <a:ln w="9525">
            <a:noFill/>
            <a:prstDash val="sysDot"/>
            <a:miter lim="800000"/>
            <a:headEnd/>
            <a:tailEnd/>
          </a:ln>
          <a:effectLst/>
        </p:spPr>
        <p:txBody>
          <a:bodyPr vert="horz" wrap="square" lIns="93359" tIns="46680" rIns="93359" bIns="46680" numCol="1" anchor="t" anchorCtr="0" compatLnSpc="1">
            <a:prstTxWarp prst="textNoShape">
              <a:avLst/>
            </a:prstTxWarp>
          </a:bodyPr>
          <a:lstStyle>
            <a:lvl1pPr algn="r" defTabSz="935038" eaLnBrk="0" hangingPunct="0">
              <a:spcBef>
                <a:spcPct val="0"/>
              </a:spcBef>
              <a:buSzTx/>
              <a:defRPr sz="1200" b="1" i="0">
                <a:latin typeface="Arial" charset="0"/>
              </a:defRPr>
            </a:lvl1pPr>
          </a:lstStyle>
          <a:p>
            <a:pPr>
              <a:defRPr/>
            </a:pPr>
            <a:endParaRPr lang="en-US" dirty="0"/>
          </a:p>
        </p:txBody>
      </p:sp>
      <p:sp>
        <p:nvSpPr>
          <p:cNvPr id="23556" name="Rectangle 4"/>
          <p:cNvSpPr>
            <a:spLocks noGrp="1" noRot="1" noChangeAspect="1" noChangeArrowheads="1" noTextEdit="1"/>
          </p:cNvSpPr>
          <p:nvPr>
            <p:ph type="sldImg" idx="2"/>
          </p:nvPr>
        </p:nvSpPr>
        <p:spPr bwMode="auto">
          <a:xfrm>
            <a:off x="412750" y="700088"/>
            <a:ext cx="6205538" cy="34925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936625" y="4424363"/>
            <a:ext cx="5154613" cy="4189412"/>
          </a:xfrm>
          <a:prstGeom prst="rect">
            <a:avLst/>
          </a:prstGeom>
          <a:noFill/>
          <a:ln w="9525">
            <a:noFill/>
            <a:prstDash val="sysDot"/>
            <a:miter lim="800000"/>
            <a:headEnd/>
            <a:tailEnd/>
          </a:ln>
          <a:effectLst/>
        </p:spPr>
        <p:txBody>
          <a:bodyPr vert="horz" wrap="square" lIns="93359" tIns="46680" rIns="93359" bIns="466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848725"/>
            <a:ext cx="3044825" cy="465138"/>
          </a:xfrm>
          <a:prstGeom prst="rect">
            <a:avLst/>
          </a:prstGeom>
          <a:noFill/>
          <a:ln w="9525">
            <a:noFill/>
            <a:prstDash val="sysDot"/>
            <a:miter lim="800000"/>
            <a:headEnd/>
            <a:tailEnd/>
          </a:ln>
          <a:effectLst/>
        </p:spPr>
        <p:txBody>
          <a:bodyPr vert="horz" wrap="square" lIns="93359" tIns="46680" rIns="93359" bIns="46680" numCol="1" anchor="b" anchorCtr="0" compatLnSpc="1">
            <a:prstTxWarp prst="textNoShape">
              <a:avLst/>
            </a:prstTxWarp>
          </a:bodyPr>
          <a:lstStyle>
            <a:lvl1pPr algn="l" defTabSz="935038" eaLnBrk="0" hangingPunct="0">
              <a:spcBef>
                <a:spcPct val="0"/>
              </a:spcBef>
              <a:buSzTx/>
              <a:defRPr sz="1200" b="1" i="0">
                <a:latin typeface="Arial" charset="0"/>
              </a:defRPr>
            </a:lvl1pPr>
          </a:lstStyle>
          <a:p>
            <a:pPr>
              <a:defRPr/>
            </a:pPr>
            <a:r>
              <a:rPr lang="en-US" smtClean="0"/>
              <a:t>Progress Software</a:t>
            </a:r>
            <a:endParaRPr lang="en-US" dirty="0"/>
          </a:p>
        </p:txBody>
      </p:sp>
      <p:sp>
        <p:nvSpPr>
          <p:cNvPr id="22535" name="Rectangle 7"/>
          <p:cNvSpPr>
            <a:spLocks noGrp="1" noChangeArrowheads="1"/>
          </p:cNvSpPr>
          <p:nvPr>
            <p:ph type="sldNum" sz="quarter" idx="5"/>
          </p:nvPr>
        </p:nvSpPr>
        <p:spPr bwMode="auto">
          <a:xfrm>
            <a:off x="3983038" y="8848725"/>
            <a:ext cx="3044825" cy="465138"/>
          </a:xfrm>
          <a:prstGeom prst="rect">
            <a:avLst/>
          </a:prstGeom>
          <a:noFill/>
          <a:ln w="9525">
            <a:noFill/>
            <a:prstDash val="sysDot"/>
            <a:miter lim="800000"/>
            <a:headEnd/>
            <a:tailEnd/>
          </a:ln>
          <a:effectLst/>
        </p:spPr>
        <p:txBody>
          <a:bodyPr vert="horz" wrap="square" lIns="93359" tIns="46680" rIns="93359" bIns="46680" numCol="1" anchor="b" anchorCtr="0" compatLnSpc="1">
            <a:prstTxWarp prst="textNoShape">
              <a:avLst/>
            </a:prstTxWarp>
          </a:bodyPr>
          <a:lstStyle>
            <a:lvl1pPr algn="r" defTabSz="935038" eaLnBrk="0" hangingPunct="0">
              <a:spcBef>
                <a:spcPct val="0"/>
              </a:spcBef>
              <a:buSzTx/>
              <a:defRPr sz="1200" b="1" i="0">
                <a:latin typeface="Arial" charset="0"/>
              </a:defRPr>
            </a:lvl1pPr>
          </a:lstStyle>
          <a:p>
            <a:pPr>
              <a:defRPr/>
            </a:pPr>
            <a:fld id="{3BC3B10F-A77C-499D-8A55-4E7169A1E706}" type="slidenum">
              <a:rPr lang="en-US" smtClean="0"/>
              <a:pPr>
                <a:defRPr/>
              </a:pPr>
              <a:t>‹#›</a:t>
            </a:fld>
            <a:endParaRPr lang="en-US" dirty="0"/>
          </a:p>
        </p:txBody>
      </p:sp>
    </p:spTree>
    <p:extLst>
      <p:ext uri="{BB962C8B-B14F-4D97-AF65-F5344CB8AC3E}">
        <p14:creationId xmlns:p14="http://schemas.microsoft.com/office/powerpoint/2010/main" val="636446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2</a:t>
            </a:fld>
            <a:endParaRPr lang="en-US" dirty="0"/>
          </a:p>
        </p:txBody>
      </p:sp>
    </p:spTree>
    <p:extLst>
      <p:ext uri="{BB962C8B-B14F-4D97-AF65-F5344CB8AC3E}">
        <p14:creationId xmlns:p14="http://schemas.microsoft.com/office/powerpoint/2010/main" val="2181938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3</a:t>
            </a:fld>
            <a:endParaRPr lang="en-US" dirty="0"/>
          </a:p>
        </p:txBody>
      </p:sp>
    </p:spTree>
    <p:extLst>
      <p:ext uri="{BB962C8B-B14F-4D97-AF65-F5344CB8AC3E}">
        <p14:creationId xmlns:p14="http://schemas.microsoft.com/office/powerpoint/2010/main" val="1500553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PAS</a:t>
            </a:r>
            <a:r>
              <a:rPr lang="en-US" dirty="0" smtClean="0"/>
              <a:t> is a Java web application server with Progress extensions</a:t>
            </a:r>
          </a:p>
          <a:p>
            <a:pPr lvl="1"/>
            <a:r>
              <a:rPr lang="en-US" dirty="0" smtClean="0"/>
              <a:t>Optional web application for remote administration using text, html, or JMX proxy APIs</a:t>
            </a:r>
            <a:br>
              <a:rPr lang="en-US" dirty="0" smtClean="0"/>
            </a:br>
            <a:endParaRPr lang="en-US" dirty="0" smtClean="0"/>
          </a:p>
          <a:p>
            <a:r>
              <a:rPr lang="en-US" b="1" i="1" dirty="0" smtClean="0"/>
              <a:t>ABL services for Pacific Application Server (ABLPAS)</a:t>
            </a:r>
          </a:p>
          <a:p>
            <a:pPr lvl="1"/>
            <a:r>
              <a:rPr lang="en-US" dirty="0" smtClean="0"/>
              <a:t>An collection of Java web applications and resources installed and into a </a:t>
            </a:r>
            <a:r>
              <a:rPr lang="en-US" b="1" dirty="0" smtClean="0"/>
              <a:t>PAS</a:t>
            </a:r>
          </a:p>
          <a:p>
            <a:pPr lvl="1"/>
            <a:r>
              <a:rPr lang="en-US" dirty="0" smtClean="0"/>
              <a:t>Java web applications use multi-session agent OS process (</a:t>
            </a:r>
            <a:r>
              <a:rPr lang="en-US" b="1" dirty="0" err="1" smtClean="0"/>
              <a:t>MSAgent</a:t>
            </a:r>
            <a:r>
              <a:rPr lang="en-US" dirty="0" smtClean="0"/>
              <a:t>) </a:t>
            </a:r>
          </a:p>
          <a:p>
            <a:pPr lvl="1"/>
            <a:r>
              <a:rPr lang="en-US" i="1" dirty="0" smtClean="0"/>
              <a:t>Optional </a:t>
            </a:r>
            <a:r>
              <a:rPr lang="en-US" dirty="0" smtClean="0"/>
              <a:t>web application for remote administration using REST APIs</a:t>
            </a:r>
          </a:p>
          <a:p>
            <a:pPr lvl="1"/>
            <a:r>
              <a:rPr lang="en-US" b="1" i="1" dirty="0" smtClean="0"/>
              <a:t>ABLPAS</a:t>
            </a:r>
            <a:r>
              <a:rPr lang="en-US" dirty="0" smtClean="0"/>
              <a:t> web services can be installed into the </a:t>
            </a:r>
            <a:r>
              <a:rPr lang="en-US" b="1" dirty="0" smtClean="0"/>
              <a:t>PAS</a:t>
            </a:r>
            <a:r>
              <a:rPr lang="en-US" dirty="0" smtClean="0"/>
              <a:t> of other PSC product installations</a:t>
            </a:r>
            <a:br>
              <a:rPr lang="en-US" dirty="0" smtClean="0"/>
            </a:br>
            <a:endParaRPr lang="en-US" dirty="0" smtClean="0"/>
          </a:p>
          <a:p>
            <a:r>
              <a:rPr lang="en-US" b="1" dirty="0" smtClean="0"/>
              <a:t>PASOE</a:t>
            </a:r>
            <a:r>
              <a:rPr lang="en-US" dirty="0" smtClean="0"/>
              <a:t> is an OpenEdge installed </a:t>
            </a:r>
            <a:r>
              <a:rPr lang="en-US" b="1" dirty="0" smtClean="0"/>
              <a:t>PAS</a:t>
            </a:r>
            <a:r>
              <a:rPr lang="en-US" dirty="0" smtClean="0"/>
              <a:t> with a pre-installed </a:t>
            </a:r>
            <a:r>
              <a:rPr lang="en-US" b="1" dirty="0" smtClean="0"/>
              <a:t>ABLPAS</a:t>
            </a:r>
            <a:r>
              <a:rPr lang="en-US" dirty="0" smtClean="0"/>
              <a:t> services</a:t>
            </a:r>
            <a:r>
              <a:rPr lang="en-US" b="1" dirty="0" smtClean="0"/>
              <a:t/>
            </a:r>
            <a:br>
              <a:rPr lang="en-US" b="1" dirty="0" smtClean="0"/>
            </a:br>
            <a:endParaRPr lang="en-US" b="1" dirty="0" smtClean="0"/>
          </a:p>
          <a:p>
            <a:r>
              <a:rPr lang="en-US" dirty="0" smtClean="0"/>
              <a:t>You design, package, deploy, configure, debug, and control access to your ABL application in the context of a web application running in a web server</a:t>
            </a:r>
          </a:p>
          <a:p>
            <a:endParaRPr lang="en-US" dirty="0"/>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12</a:t>
            </a:fld>
            <a:endParaRPr lang="en-US" dirty="0"/>
          </a:p>
        </p:txBody>
      </p:sp>
    </p:spTree>
    <p:extLst>
      <p:ext uri="{BB962C8B-B14F-4D97-AF65-F5344CB8AC3E}">
        <p14:creationId xmlns:p14="http://schemas.microsoft.com/office/powerpoint/2010/main" val="3330115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Vérifier</a:t>
            </a:r>
            <a:r>
              <a:rPr lang="fr-FR" baseline="0" dirty="0" smtClean="0"/>
              <a:t> si </a:t>
            </a:r>
            <a:endParaRPr lang="en-GB" dirty="0"/>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18</a:t>
            </a:fld>
            <a:endParaRPr lang="en-US" dirty="0"/>
          </a:p>
        </p:txBody>
      </p:sp>
    </p:spTree>
    <p:extLst>
      <p:ext uri="{BB962C8B-B14F-4D97-AF65-F5344CB8AC3E}">
        <p14:creationId xmlns:p14="http://schemas.microsoft.com/office/powerpoint/2010/main" val="2674240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dirty="0" smtClean="0">
                <a:sym typeface="Wingdings"/>
              </a:rPr>
              <a:t>The </a:t>
            </a:r>
            <a:r>
              <a:rPr lang="en-US" dirty="0" err="1" smtClean="0">
                <a:sym typeface="Wingdings"/>
              </a:rPr>
              <a:t>tcman.sh</a:t>
            </a:r>
            <a:r>
              <a:rPr lang="en-US" dirty="0" smtClean="0">
                <a:sym typeface="Wingdings"/>
              </a:rPr>
              <a:t> utility is the </a:t>
            </a:r>
            <a:r>
              <a:rPr lang="en-US" dirty="0" err="1" smtClean="0">
                <a:sym typeface="Wingdings"/>
              </a:rPr>
              <a:t>swiss</a:t>
            </a:r>
            <a:r>
              <a:rPr lang="en-US" dirty="0" smtClean="0">
                <a:sym typeface="Wingdings"/>
              </a:rPr>
              <a:t> army knife of PAS administration</a:t>
            </a:r>
          </a:p>
          <a:p>
            <a:pPr lvl="1">
              <a:lnSpc>
                <a:spcPct val="150000"/>
              </a:lnSpc>
            </a:pPr>
            <a:r>
              <a:rPr lang="en-US" dirty="0" smtClean="0">
                <a:sym typeface="Wingdings"/>
              </a:rPr>
              <a:t>The PASOE instance’s bin/</a:t>
            </a:r>
            <a:r>
              <a:rPr lang="en-US" dirty="0" err="1" smtClean="0">
                <a:sym typeface="Wingdings"/>
              </a:rPr>
              <a:t>tcman.sh</a:t>
            </a:r>
            <a:r>
              <a:rPr lang="en-US" dirty="0" smtClean="0">
                <a:sym typeface="Wingdings"/>
              </a:rPr>
              <a:t> manages only the instance’s configuration</a:t>
            </a:r>
          </a:p>
          <a:p>
            <a:pPr lvl="1">
              <a:lnSpc>
                <a:spcPct val="150000"/>
              </a:lnSpc>
            </a:pPr>
            <a:r>
              <a:rPr lang="en-US" dirty="0" smtClean="0">
                <a:sym typeface="Wingdings"/>
              </a:rPr>
              <a:t>The installation’s PASOE’s $DLC/servers/</a:t>
            </a:r>
            <a:r>
              <a:rPr lang="en-US" dirty="0" err="1" smtClean="0">
                <a:sym typeface="Wingdings"/>
              </a:rPr>
              <a:t>pasoe</a:t>
            </a:r>
            <a:r>
              <a:rPr lang="en-US" dirty="0" smtClean="0">
                <a:sym typeface="Wingdings"/>
              </a:rPr>
              <a:t>/bin/</a:t>
            </a:r>
            <a:r>
              <a:rPr lang="en-US" dirty="0" err="1" smtClean="0">
                <a:sym typeface="Wingdings"/>
              </a:rPr>
              <a:t>tcman.sh</a:t>
            </a:r>
            <a:r>
              <a:rPr lang="en-US" dirty="0" smtClean="0">
                <a:sym typeface="Wingdings"/>
              </a:rPr>
              <a:t> can manage any instance’s configuration using –I &lt;instance-</a:t>
            </a:r>
            <a:r>
              <a:rPr lang="en-US" dirty="0" err="1" smtClean="0">
                <a:sym typeface="Wingdings"/>
              </a:rPr>
              <a:t>nam</a:t>
            </a:r>
            <a:r>
              <a:rPr lang="en-US" dirty="0" smtClean="0">
                <a:sym typeface="Wingdings"/>
              </a:rPr>
              <a:t>&gt; option</a:t>
            </a:r>
          </a:p>
          <a:p>
            <a:pPr>
              <a:lnSpc>
                <a:spcPct val="150000"/>
              </a:lnSpc>
            </a:pPr>
            <a:r>
              <a:rPr lang="en-US" dirty="0" smtClean="0">
                <a:sym typeface="Wingdings"/>
              </a:rPr>
              <a:t>General rule: Do not manually edit the </a:t>
            </a:r>
            <a:r>
              <a:rPr lang="en-US" dirty="0" err="1" smtClean="0">
                <a:sym typeface="Wingdings"/>
              </a:rPr>
              <a:t>conf</a:t>
            </a:r>
            <a:r>
              <a:rPr lang="en-US" dirty="0" smtClean="0">
                <a:sym typeface="Wingdings"/>
              </a:rPr>
              <a:t>/</a:t>
            </a:r>
            <a:r>
              <a:rPr lang="en-US" dirty="0" err="1" smtClean="0">
                <a:sym typeface="Wingdings"/>
              </a:rPr>
              <a:t>server.xml</a:t>
            </a:r>
            <a:r>
              <a:rPr lang="en-US" dirty="0" smtClean="0">
                <a:sym typeface="Wingdings"/>
              </a:rPr>
              <a:t> file – use </a:t>
            </a:r>
            <a:r>
              <a:rPr lang="en-US" dirty="0" err="1" smtClean="0">
                <a:sym typeface="Wingdings"/>
              </a:rPr>
              <a:t>tcman.sh</a:t>
            </a:r>
            <a:r>
              <a:rPr lang="en-US" dirty="0" smtClean="0">
                <a:sym typeface="Wingdings"/>
              </a:rPr>
              <a:t> utility to manage properties and features</a:t>
            </a:r>
          </a:p>
          <a:p>
            <a:pPr>
              <a:lnSpc>
                <a:spcPct val="150000"/>
              </a:lnSpc>
            </a:pPr>
            <a:r>
              <a:rPr lang="en-US" dirty="0" smtClean="0">
                <a:sym typeface="Wingdings"/>
              </a:rPr>
              <a:t>For ESAP create soft-link </a:t>
            </a:r>
            <a:br>
              <a:rPr lang="en-US" dirty="0" smtClean="0">
                <a:sym typeface="Wingdings"/>
              </a:rPr>
            </a:br>
            <a:r>
              <a:rPr lang="en-US" dirty="0" smtClean="0">
                <a:sym typeface="Wingdings"/>
              </a:rPr>
              <a:t>	</a:t>
            </a:r>
            <a:r>
              <a:rPr lang="en-US" dirty="0" err="1" smtClean="0">
                <a:sym typeface="Wingdings"/>
              </a:rPr>
              <a:t>ln</a:t>
            </a:r>
            <a:r>
              <a:rPr lang="en-US" dirty="0" smtClean="0">
                <a:sym typeface="Wingdings"/>
              </a:rPr>
              <a:t> –s $DLC/servers/</a:t>
            </a:r>
            <a:r>
              <a:rPr lang="en-US" dirty="0" err="1" smtClean="0">
                <a:sym typeface="Wingdings"/>
              </a:rPr>
              <a:t>pasoe</a:t>
            </a:r>
            <a:r>
              <a:rPr lang="en-US" dirty="0" smtClean="0">
                <a:sym typeface="Wingdings"/>
              </a:rPr>
              <a:t>/bin/</a:t>
            </a:r>
            <a:r>
              <a:rPr lang="en-US" dirty="0" err="1" smtClean="0">
                <a:sym typeface="Wingdings"/>
              </a:rPr>
              <a:t>tcman.sh</a:t>
            </a:r>
            <a:r>
              <a:rPr lang="en-US" dirty="0" smtClean="0">
                <a:sym typeface="Wingdings"/>
              </a:rPr>
              <a:t> $DLC/bin/</a:t>
            </a:r>
            <a:r>
              <a:rPr lang="en-US" dirty="0" err="1" smtClean="0">
                <a:sym typeface="Wingdings"/>
              </a:rPr>
              <a:t>tcman</a:t>
            </a:r>
            <a:endParaRPr lang="en-US" dirty="0" smtClean="0">
              <a:sym typeface="Wingdings"/>
            </a:endParaRPr>
          </a:p>
          <a:p>
            <a:endParaRPr lang="en-US" dirty="0"/>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22</a:t>
            </a:fld>
            <a:endParaRPr lang="en-US" dirty="0"/>
          </a:p>
        </p:txBody>
      </p:sp>
    </p:spTree>
    <p:extLst>
      <p:ext uri="{BB962C8B-B14F-4D97-AF65-F5344CB8AC3E}">
        <p14:creationId xmlns:p14="http://schemas.microsoft.com/office/powerpoint/2010/main" val="388207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(2/19/14 13:44) -----</a:t>
            </a:r>
          </a:p>
          <a:p>
            <a:r>
              <a:rPr lang="en-US"/>
              <a:t>Propath in openedge.properties</a:t>
            </a:r>
          </a:p>
        </p:txBody>
      </p:sp>
      <p:sp>
        <p:nvSpPr>
          <p:cNvPr id="4" name="Slide Number Placeholder 3"/>
          <p:cNvSpPr>
            <a:spLocks noGrp="1"/>
          </p:cNvSpPr>
          <p:nvPr>
            <p:ph type="sldNum" sz="quarter" idx="10"/>
          </p:nvPr>
        </p:nvSpPr>
        <p:spPr/>
        <p:txBody>
          <a:bodyPr/>
          <a:lstStyle/>
          <a:p>
            <a:pPr>
              <a:defRPr/>
            </a:pPr>
            <a:fld id="{3BC3B10F-A77C-499D-8A55-4E7169A1E706}" type="slidenum">
              <a:rPr lang="en-US" smtClean="0"/>
              <a:pPr>
                <a:defRPr/>
              </a:pPr>
              <a:t>25</a:t>
            </a:fld>
            <a:endParaRPr lang="en-US" dirty="0"/>
          </a:p>
        </p:txBody>
      </p:sp>
    </p:spTree>
    <p:extLst>
      <p:ext uri="{BB962C8B-B14F-4D97-AF65-F5344CB8AC3E}">
        <p14:creationId xmlns:p14="http://schemas.microsoft.com/office/powerpoint/2010/main" val="705624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Linux OS</a:t>
            </a:r>
          </a:p>
          <a:p>
            <a:r>
              <a:rPr lang="en-US" dirty="0" smtClean="0"/>
              <a:t>24 CPUs</a:t>
            </a:r>
          </a:p>
          <a:p>
            <a:r>
              <a:rPr lang="en-US" dirty="0" smtClean="0"/>
              <a:t>8 GB memory</a:t>
            </a:r>
          </a:p>
          <a:p>
            <a:r>
              <a:rPr lang="en-US" dirty="0" smtClean="0"/>
              <a:t>Shared memory database connections</a:t>
            </a:r>
          </a:p>
          <a:p>
            <a:r>
              <a:rPr lang="en-US" dirty="0" smtClean="0"/>
              <a:t>ABL clients</a:t>
            </a:r>
          </a:p>
          <a:p>
            <a:r>
              <a:rPr lang="en-US" dirty="0" smtClean="0"/>
              <a:t>ATM database test used for performance #s</a:t>
            </a:r>
          </a:p>
          <a:p>
            <a:r>
              <a:rPr lang="en-US" dirty="0" smtClean="0"/>
              <a:t>Using </a:t>
            </a:r>
            <a:r>
              <a:rPr lang="en-US" dirty="0" err="1" smtClean="0"/>
              <a:t>Statefull</a:t>
            </a:r>
            <a:r>
              <a:rPr lang="en-US" dirty="0" smtClean="0"/>
              <a:t> ABL application model</a:t>
            </a:r>
          </a:p>
          <a:p>
            <a:endParaRPr lang="en-US" dirty="0"/>
          </a:p>
        </p:txBody>
      </p:sp>
      <p:sp>
        <p:nvSpPr>
          <p:cNvPr id="4" name="Slide Number Placeholder 3"/>
          <p:cNvSpPr>
            <a:spLocks noGrp="1"/>
          </p:cNvSpPr>
          <p:nvPr>
            <p:ph type="sldNum" sz="quarter" idx="10"/>
          </p:nvPr>
        </p:nvSpPr>
        <p:spPr/>
        <p:txBody>
          <a:bodyPr/>
          <a:lstStyle/>
          <a:p>
            <a:fld id="{236FFF06-BD87-D746-8E29-00A5C0BF2906}" type="slidenum">
              <a:rPr lang="en-US" smtClean="0"/>
              <a:pPr/>
              <a:t>27</a:t>
            </a:fld>
            <a:endParaRPr lang="en-US"/>
          </a:p>
        </p:txBody>
      </p:sp>
    </p:spTree>
    <p:extLst>
      <p:ext uri="{BB962C8B-B14F-4D97-AF65-F5344CB8AC3E}">
        <p14:creationId xmlns:p14="http://schemas.microsoft.com/office/powerpoint/2010/main" val="136534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Rectangle 5"/>
          <p:cNvSpPr/>
          <p:nvPr userDrawn="1"/>
        </p:nvSpPr>
        <p:spPr bwMode="auto">
          <a:xfrm>
            <a:off x="-5365" y="0"/>
            <a:ext cx="12188825" cy="68580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5" name="Picture 4" descr="PROG_VisID_PPT_07_0916_cp_sectio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65" y="0"/>
            <a:ext cx="12188825" cy="6856900"/>
          </a:xfrm>
          <a:prstGeom prst="rect">
            <a:avLst/>
          </a:prstGeom>
        </p:spPr>
      </p:pic>
      <p:sp>
        <p:nvSpPr>
          <p:cNvPr id="9" name="Rectangle 3"/>
          <p:cNvSpPr>
            <a:spLocks noGrp="1" noChangeArrowheads="1"/>
          </p:cNvSpPr>
          <p:nvPr>
            <p:ph type="ctrTitle" hasCustomPrompt="1"/>
          </p:nvPr>
        </p:nvSpPr>
        <p:spPr bwMode="auto">
          <a:xfrm>
            <a:off x="893896" y="1312684"/>
            <a:ext cx="10511966" cy="738664"/>
          </a:xfrm>
          <a:ln algn="ctr"/>
        </p:spPr>
        <p:txBody>
          <a:bodyPr lIns="0" tIns="0" rIns="0" bIns="0" anchor="ctr" anchorCtr="0"/>
          <a:lstStyle>
            <a:lvl1pPr>
              <a:lnSpc>
                <a:spcPct val="100000"/>
              </a:lnSpc>
              <a:defRPr sz="4800" b="0">
                <a:solidFill>
                  <a:srgbClr val="FFFFFF"/>
                </a:solidFill>
                <a:latin typeface="Arial" pitchFamily="34" charset="0"/>
                <a:cs typeface="Arial" pitchFamily="34" charset="0"/>
              </a:defRPr>
            </a:lvl1pPr>
          </a:lstStyle>
          <a:p>
            <a:r>
              <a:rPr lang="en-US" dirty="0" smtClean="0"/>
              <a:t>Click To Edit Master Title</a:t>
            </a:r>
            <a:endParaRPr lang="en-US" dirty="0"/>
          </a:p>
        </p:txBody>
      </p:sp>
      <p:sp>
        <p:nvSpPr>
          <p:cNvPr id="10" name="Rectangle 6"/>
          <p:cNvSpPr>
            <a:spLocks noGrp="1" noChangeArrowheads="1"/>
          </p:cNvSpPr>
          <p:nvPr>
            <p:ph type="subTitle" idx="1" hasCustomPrompt="1"/>
          </p:nvPr>
        </p:nvSpPr>
        <p:spPr>
          <a:xfrm>
            <a:off x="897233" y="3541836"/>
            <a:ext cx="7729189" cy="723098"/>
          </a:xfrm>
          <a:ln algn="ctr"/>
        </p:spPr>
        <p:txBody>
          <a:bodyPr lIns="0" tIns="0" rIns="0" bIns="0" anchor="ctr" anchorCtr="0"/>
          <a:lstStyle>
            <a:lvl1pPr marL="0" indent="0">
              <a:buClrTx/>
              <a:buFontTx/>
              <a:buNone/>
              <a:defRPr sz="2400" i="0">
                <a:solidFill>
                  <a:schemeClr val="bg1"/>
                </a:solidFill>
                <a:latin typeface="Arial" pitchFamily="34" charset="0"/>
                <a:cs typeface="Arial" pitchFamily="34" charset="0"/>
              </a:defRPr>
            </a:lvl1pPr>
          </a:lstStyle>
          <a:p>
            <a:r>
              <a:rPr lang="en-US" dirty="0"/>
              <a:t>Click to </a:t>
            </a:r>
            <a:r>
              <a:rPr lang="en-US" dirty="0" smtClean="0"/>
              <a:t>Edit </a:t>
            </a:r>
            <a:r>
              <a:rPr lang="en-US" dirty="0"/>
              <a:t>Master </a:t>
            </a:r>
            <a:r>
              <a:rPr lang="en-US" dirty="0" smtClean="0"/>
              <a:t>Subtitle Style</a:t>
            </a:r>
          </a:p>
        </p:txBody>
      </p:sp>
    </p:spTree>
    <p:extLst>
      <p:ext uri="{BB962C8B-B14F-4D97-AF65-F5344CB8AC3E}">
        <p14:creationId xmlns:p14="http://schemas.microsoft.com/office/powerpoint/2010/main" val="2817904274"/>
      </p:ext>
    </p:extLst>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lank white">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ank black">
    <p:spTree>
      <p:nvGrpSpPr>
        <p:cNvPr id="1" name=""/>
        <p:cNvGrpSpPr/>
        <p:nvPr/>
      </p:nvGrpSpPr>
      <p:grpSpPr>
        <a:xfrm>
          <a:off x="0" y="0"/>
          <a:ext cx="0" cy="0"/>
          <a:chOff x="0" y="0"/>
          <a:chExt cx="0" cy="0"/>
        </a:xfrm>
      </p:grpSpPr>
      <p:sp>
        <p:nvSpPr>
          <p:cNvPr id="2" name="Rectangle 1"/>
          <p:cNvSpPr/>
          <p:nvPr userDrawn="1"/>
        </p:nvSpPr>
        <p:spPr bwMode="auto">
          <a:xfrm>
            <a:off x="0" y="0"/>
            <a:ext cx="12188825" cy="6858000"/>
          </a:xfrm>
          <a:prstGeom prst="rect">
            <a:avLst/>
          </a:prstGeom>
          <a:solidFill>
            <a:schemeClr val="tx1"/>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216004367"/>
      </p:ext>
    </p:extLst>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8825" cy="6856899"/>
          </a:xfrm>
          <a:prstGeom prst="rect">
            <a:avLst/>
          </a:prstGeom>
        </p:spPr>
      </p:pic>
      <p:pic>
        <p:nvPicPr>
          <p:cNvPr id="11" name="Picture 10" descr="PROG_VisID_PPT_07_0916_cp_PROGRESS-whi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82709" y="2686746"/>
            <a:ext cx="7299280" cy="1258877"/>
          </a:xfrm>
          <a:prstGeom prst="rect">
            <a:avLst/>
          </a:prstGeom>
        </p:spPr>
      </p:pic>
      <p:pic>
        <p:nvPicPr>
          <p:cNvPr id="12" name="Picture 11" descr="PROG_VisID_PPT_07_0916_cp_spark-close1.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80748" y="2171700"/>
            <a:ext cx="2197452" cy="2205108"/>
          </a:xfrm>
          <a:prstGeom prst="rect">
            <a:avLst/>
          </a:prstGeom>
        </p:spPr>
      </p:pic>
      <p:pic>
        <p:nvPicPr>
          <p:cNvPr id="13" name="Picture 12" descr="PROG_VisID_PPT_07_0916_cp_spark-close2.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80748" y="2171700"/>
            <a:ext cx="2197452" cy="2205108"/>
          </a:xfrm>
          <a:prstGeom prst="rect">
            <a:avLst/>
          </a:prstGeom>
        </p:spPr>
      </p:pic>
      <p:pic>
        <p:nvPicPr>
          <p:cNvPr id="14" name="Picture 13" descr="PROG_VisID_PPT_07_0916_cp_spark-close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80748" y="2171700"/>
            <a:ext cx="2197452" cy="2205108"/>
          </a:xfrm>
          <a:prstGeom prst="rect">
            <a:avLst/>
          </a:prstGeom>
        </p:spPr>
      </p:pic>
    </p:spTree>
    <p:extLst>
      <p:ext uri="{BB962C8B-B14F-4D97-AF65-F5344CB8AC3E}">
        <p14:creationId xmlns:p14="http://schemas.microsoft.com/office/powerpoint/2010/main" val="192177742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31"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 calcmode="lin" valueType="num">
                                      <p:cBhvr>
                                        <p:cTn id="14" dur="500" fill="hold"/>
                                        <p:tgtEl>
                                          <p:spTgt spid="13"/>
                                        </p:tgtEl>
                                        <p:attrNameLst>
                                          <p:attrName>style.rotation</p:attrName>
                                        </p:attrNameLst>
                                      </p:cBhvr>
                                      <p:tavLst>
                                        <p:tav tm="0">
                                          <p:val>
                                            <p:fltVal val="90"/>
                                          </p:val>
                                        </p:tav>
                                        <p:tav tm="100000">
                                          <p:val>
                                            <p:fltVal val="0"/>
                                          </p:val>
                                        </p:tav>
                                      </p:tavLst>
                                    </p:anim>
                                    <p:animEffect transition="in" filter="fade">
                                      <p:cBhvr>
                                        <p:cTn id="15" dur="500"/>
                                        <p:tgtEl>
                                          <p:spTgt spid="13"/>
                                        </p:tgtEl>
                                      </p:cBhvr>
                                    </p:animEffect>
                                  </p:childTnLst>
                                </p:cTn>
                              </p:par>
                              <p:par>
                                <p:cTn id="16" presetID="31"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fltVal val="0"/>
                                          </p:val>
                                        </p:tav>
                                        <p:tav tm="100000">
                                          <p:val>
                                            <p:strVal val="#ppt_w"/>
                                          </p:val>
                                        </p:tav>
                                      </p:tavLst>
                                    </p:anim>
                                    <p:anim calcmode="lin" valueType="num">
                                      <p:cBhvr>
                                        <p:cTn id="19" dur="1000" fill="hold"/>
                                        <p:tgtEl>
                                          <p:spTgt spid="14"/>
                                        </p:tgtEl>
                                        <p:attrNameLst>
                                          <p:attrName>ppt_h</p:attrName>
                                        </p:attrNameLst>
                                      </p:cBhvr>
                                      <p:tavLst>
                                        <p:tav tm="0">
                                          <p:val>
                                            <p:fltVal val="0"/>
                                          </p:val>
                                        </p:tav>
                                        <p:tav tm="100000">
                                          <p:val>
                                            <p:strVal val="#ppt_h"/>
                                          </p:val>
                                        </p:tav>
                                      </p:tavLst>
                                    </p:anim>
                                    <p:anim calcmode="lin" valueType="num">
                                      <p:cBhvr>
                                        <p:cTn id="20" dur="1000" fill="hold"/>
                                        <p:tgtEl>
                                          <p:spTgt spid="14"/>
                                        </p:tgtEl>
                                        <p:attrNameLst>
                                          <p:attrName>style.rotation</p:attrName>
                                        </p:attrNameLst>
                                      </p:cBhvr>
                                      <p:tavLst>
                                        <p:tav tm="0">
                                          <p:val>
                                            <p:fltVal val="90"/>
                                          </p:val>
                                        </p:tav>
                                        <p:tav tm="100000">
                                          <p:val>
                                            <p:fltVal val="0"/>
                                          </p:val>
                                        </p:tav>
                                      </p:tavLst>
                                    </p:anim>
                                    <p:animEffect transition="in" filter="fade">
                                      <p:cBhvr>
                                        <p:cTn id="21" dur="1000"/>
                                        <p:tgtEl>
                                          <p:spTgt spid="14"/>
                                        </p:tgtEl>
                                      </p:cBhvr>
                                    </p:animEffect>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lain orange background">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8825" cy="6856899"/>
          </a:xfrm>
          <a:prstGeom prst="rect">
            <a:avLst/>
          </a:prstGeom>
        </p:spPr>
      </p:pic>
    </p:spTree>
    <p:extLst>
      <p:ext uri="{BB962C8B-B14F-4D97-AF65-F5344CB8AC3E}">
        <p14:creationId xmlns:p14="http://schemas.microsoft.com/office/powerpoint/2010/main" val="4113088820"/>
      </p:ext>
    </p:extLst>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6" name="Rectangle 5"/>
          <p:cNvSpPr/>
          <p:nvPr userDrawn="1"/>
        </p:nvSpPr>
        <p:spPr bwMode="auto">
          <a:xfrm>
            <a:off x="-5365" y="0"/>
            <a:ext cx="12188825" cy="68580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5" name="Picture 4" descr="PROG_VisID_PPT_07_0916_cp_sectio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65" y="0"/>
            <a:ext cx="12188825" cy="6856900"/>
          </a:xfrm>
          <a:prstGeom prst="rect">
            <a:avLst/>
          </a:prstGeom>
        </p:spPr>
      </p:pic>
      <p:sp>
        <p:nvSpPr>
          <p:cNvPr id="9" name="Rectangle 3"/>
          <p:cNvSpPr>
            <a:spLocks noGrp="1" noChangeArrowheads="1"/>
          </p:cNvSpPr>
          <p:nvPr>
            <p:ph type="ctrTitle" hasCustomPrompt="1"/>
          </p:nvPr>
        </p:nvSpPr>
        <p:spPr bwMode="auto">
          <a:xfrm>
            <a:off x="893896" y="1312684"/>
            <a:ext cx="10511966" cy="738664"/>
          </a:xfrm>
          <a:ln algn="ctr"/>
        </p:spPr>
        <p:txBody>
          <a:bodyPr lIns="0" tIns="0" rIns="0" bIns="0" anchor="ctr" anchorCtr="0"/>
          <a:lstStyle>
            <a:lvl1pPr>
              <a:lnSpc>
                <a:spcPct val="100000"/>
              </a:lnSpc>
              <a:defRPr sz="4800" b="0">
                <a:solidFill>
                  <a:srgbClr val="FFFFFF"/>
                </a:solidFill>
                <a:latin typeface="Arial" pitchFamily="34" charset="0"/>
                <a:cs typeface="Arial" pitchFamily="34" charset="0"/>
              </a:defRPr>
            </a:lvl1pPr>
          </a:lstStyle>
          <a:p>
            <a:r>
              <a:rPr lang="en-US" dirty="0" smtClean="0"/>
              <a:t>Click To Edit Master Title</a:t>
            </a:r>
            <a:endParaRPr lang="en-US" dirty="0"/>
          </a:p>
        </p:txBody>
      </p:sp>
      <p:sp>
        <p:nvSpPr>
          <p:cNvPr id="10" name="Rectangle 6"/>
          <p:cNvSpPr>
            <a:spLocks noGrp="1" noChangeArrowheads="1"/>
          </p:cNvSpPr>
          <p:nvPr>
            <p:ph type="subTitle" idx="1" hasCustomPrompt="1"/>
          </p:nvPr>
        </p:nvSpPr>
        <p:spPr>
          <a:xfrm>
            <a:off x="897233" y="3541836"/>
            <a:ext cx="7729189" cy="723098"/>
          </a:xfrm>
          <a:ln algn="ctr"/>
        </p:spPr>
        <p:txBody>
          <a:bodyPr lIns="0" tIns="0" rIns="0" bIns="0" anchor="ctr" anchorCtr="0"/>
          <a:lstStyle>
            <a:lvl1pPr marL="0" indent="0">
              <a:buClrTx/>
              <a:buFontTx/>
              <a:buNone/>
              <a:defRPr sz="2400" i="0">
                <a:solidFill>
                  <a:schemeClr val="bg1"/>
                </a:solidFill>
                <a:latin typeface="Arial" pitchFamily="34" charset="0"/>
                <a:cs typeface="Arial" pitchFamily="34" charset="0"/>
              </a:defRPr>
            </a:lvl1pPr>
          </a:lstStyle>
          <a:p>
            <a:r>
              <a:rPr lang="en-US" dirty="0"/>
              <a:t>Click to </a:t>
            </a:r>
            <a:r>
              <a:rPr lang="en-US" dirty="0" smtClean="0"/>
              <a:t>Edit </a:t>
            </a:r>
            <a:r>
              <a:rPr lang="en-US" dirty="0"/>
              <a:t>Master </a:t>
            </a:r>
            <a:r>
              <a:rPr lang="en-US" dirty="0" smtClean="0"/>
              <a:t>Subtitle Style</a:t>
            </a:r>
          </a:p>
        </p:txBody>
      </p:sp>
      <p:sp>
        <p:nvSpPr>
          <p:cNvPr id="2" name="Rectangle 1"/>
          <p:cNvSpPr/>
          <p:nvPr userDrawn="1"/>
        </p:nvSpPr>
        <p:spPr bwMode="auto">
          <a:xfrm>
            <a:off x="8466561" y="5648477"/>
            <a:ext cx="3577122" cy="991810"/>
          </a:xfrm>
          <a:prstGeom prst="rect">
            <a:avLst/>
          </a:prstGeom>
          <a:solidFill>
            <a:schemeClr val="bg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65699" y="5588352"/>
            <a:ext cx="2995187" cy="943811"/>
          </a:xfrm>
          <a:prstGeom prst="rect">
            <a:avLst/>
          </a:prstGeom>
        </p:spPr>
      </p:pic>
    </p:spTree>
    <p:extLst>
      <p:ext uri="{BB962C8B-B14F-4D97-AF65-F5344CB8AC3E}">
        <p14:creationId xmlns:p14="http://schemas.microsoft.com/office/powerpoint/2010/main" val="4112637423"/>
      </p:ext>
    </p:extLst>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p:spTree>
      <p:nvGrpSpPr>
        <p:cNvPr id="1" name=""/>
        <p:cNvGrpSpPr/>
        <p:nvPr/>
      </p:nvGrpSpPr>
      <p:grpSpPr>
        <a:xfrm>
          <a:off x="0" y="0"/>
          <a:ext cx="0" cy="0"/>
          <a:chOff x="0" y="0"/>
          <a:chExt cx="0" cy="0"/>
        </a:xfrm>
      </p:grpSpPr>
      <p:sp>
        <p:nvSpPr>
          <p:cNvPr id="4" name="Rectangle 3"/>
          <p:cNvSpPr/>
          <p:nvPr userDrawn="1"/>
        </p:nvSpPr>
        <p:spPr bwMode="auto">
          <a:xfrm>
            <a:off x="0" y="0"/>
            <a:ext cx="12188825" cy="68580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8825" cy="6856899"/>
          </a:xfrm>
          <a:prstGeom prst="rect">
            <a:avLst/>
          </a:prstGeom>
        </p:spPr>
      </p:pic>
      <p:sp>
        <p:nvSpPr>
          <p:cNvPr id="2" name="Title 1"/>
          <p:cNvSpPr>
            <a:spLocks noGrp="1"/>
          </p:cNvSpPr>
          <p:nvPr>
            <p:ph type="title"/>
          </p:nvPr>
        </p:nvSpPr>
        <p:spPr>
          <a:xfrm>
            <a:off x="616817" y="1568371"/>
            <a:ext cx="6901583" cy="543739"/>
          </a:xfrm>
        </p:spPr>
        <p:txBody>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7168059"/>
      </p:ext>
    </p:extLst>
  </p:cSld>
  <p:clrMapOvr>
    <a:masterClrMapping/>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p:spTree>
      <p:nvGrpSpPr>
        <p:cNvPr id="1" name=""/>
        <p:cNvGrpSpPr/>
        <p:nvPr/>
      </p:nvGrpSpPr>
      <p:grpSpPr>
        <a:xfrm>
          <a:off x="0" y="0"/>
          <a:ext cx="0" cy="0"/>
          <a:chOff x="0" y="0"/>
          <a:chExt cx="0" cy="0"/>
        </a:xfrm>
      </p:grpSpPr>
      <p:sp>
        <p:nvSpPr>
          <p:cNvPr id="4" name="Rectangle 3"/>
          <p:cNvSpPr/>
          <p:nvPr userDrawn="1"/>
        </p:nvSpPr>
        <p:spPr bwMode="auto">
          <a:xfrm>
            <a:off x="0" y="0"/>
            <a:ext cx="12188825" cy="68580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8825" cy="6856899"/>
          </a:xfrm>
          <a:prstGeom prst="rect">
            <a:avLst/>
          </a:prstGeom>
        </p:spPr>
      </p:pic>
      <p:sp>
        <p:nvSpPr>
          <p:cNvPr id="2" name="Title 1"/>
          <p:cNvSpPr>
            <a:spLocks noGrp="1"/>
          </p:cNvSpPr>
          <p:nvPr>
            <p:ph type="title"/>
          </p:nvPr>
        </p:nvSpPr>
        <p:spPr>
          <a:xfrm>
            <a:off x="616817" y="1568371"/>
            <a:ext cx="6901583" cy="543739"/>
          </a:xfrm>
        </p:spPr>
        <p:txBody>
          <a:bodyPr/>
          <a:lstStyle>
            <a:lvl1pPr>
              <a:defRPr sz="3200">
                <a:solidFill>
                  <a:schemeClr val="bg1"/>
                </a:solidFill>
              </a:defRPr>
            </a:lvl1pPr>
          </a:lstStyle>
          <a:p>
            <a:r>
              <a:rPr lang="en-US" dirty="0" smtClean="0"/>
              <a:t>Click to edit Master title style</a:t>
            </a:r>
            <a:endParaRPr lang="en-US" dirty="0"/>
          </a:p>
        </p:txBody>
      </p:sp>
      <p:sp>
        <p:nvSpPr>
          <p:cNvPr id="5" name="Rectangle 4"/>
          <p:cNvSpPr/>
          <p:nvPr userDrawn="1"/>
        </p:nvSpPr>
        <p:spPr bwMode="auto">
          <a:xfrm>
            <a:off x="8466561" y="5648477"/>
            <a:ext cx="3577122" cy="991810"/>
          </a:xfrm>
          <a:prstGeom prst="rect">
            <a:avLst/>
          </a:prstGeom>
          <a:solidFill>
            <a:schemeClr val="bg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65699" y="5588352"/>
            <a:ext cx="2995187" cy="943811"/>
          </a:xfrm>
          <a:prstGeom prst="rect">
            <a:avLst/>
          </a:prstGeom>
        </p:spPr>
      </p:pic>
    </p:spTree>
    <p:extLst>
      <p:ext uri="{BB962C8B-B14F-4D97-AF65-F5344CB8AC3E}">
        <p14:creationId xmlns:p14="http://schemas.microsoft.com/office/powerpoint/2010/main" val="1976451977"/>
      </p:ext>
    </p:extLst>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11962" y="1200150"/>
            <a:ext cx="10360501" cy="5303520"/>
          </a:xfrm>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69320292"/>
      </p:ext>
    </p:extLst>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11962" y="1197864"/>
            <a:ext cx="10360501" cy="5130582"/>
          </a:xfrm>
        </p:spPr>
        <p:txBody>
          <a:bodyPr/>
          <a:lstStyle>
            <a:lvl1pPr>
              <a:spcBef>
                <a:spcPts val="1800"/>
              </a:spcBef>
              <a:defRPr/>
            </a:lvl1pPr>
            <a:lvl2pPr>
              <a:spcBef>
                <a:spcPts val="1800"/>
              </a:spcBef>
              <a:defRPr/>
            </a:lvl2pPr>
            <a:lvl3pPr>
              <a:spcBef>
                <a:spcPts val="1800"/>
              </a:spcBef>
              <a:defRPr/>
            </a:lvl3pPr>
            <a:lvl4pPr>
              <a:spcBef>
                <a:spcPts val="1800"/>
              </a:spcBef>
              <a:defRPr/>
            </a:lvl4pPr>
            <a:lvl5pPr>
              <a:spcBef>
                <a:spcPts val="18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2291827"/>
      </p:ext>
    </p:extLst>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441" y="1200150"/>
            <a:ext cx="5385514" cy="639762"/>
          </a:xfrm>
        </p:spPr>
        <p:txBody>
          <a:bodyPr anchor="b"/>
          <a:lstStyle>
            <a:lvl1pPr marL="0" indent="0">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9441" y="1991189"/>
            <a:ext cx="5385514" cy="4238369"/>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1754" y="1200150"/>
            <a:ext cx="5387630" cy="639762"/>
          </a:xfrm>
        </p:spPr>
        <p:txBody>
          <a:bodyPr anchor="b"/>
          <a:lstStyle>
            <a:lvl1pPr marL="0" indent="0">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91754" y="1991189"/>
            <a:ext cx="5387630" cy="4238369"/>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31706189"/>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307819600"/>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 no text boxes">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4445532"/>
      </p:ext>
    </p:extLst>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0"/>
            <a:ext cx="12188825" cy="6856899"/>
          </a:xfrm>
          <a:prstGeom prst="rect">
            <a:avLst/>
          </a:prstGeom>
        </p:spPr>
      </p:pic>
      <p:sp>
        <p:nvSpPr>
          <p:cNvPr id="1027" name="Rectangle 3"/>
          <p:cNvSpPr>
            <a:spLocks noGrp="1" noChangeArrowheads="1"/>
          </p:cNvSpPr>
          <p:nvPr>
            <p:ph type="body" idx="1"/>
          </p:nvPr>
        </p:nvSpPr>
        <p:spPr bwMode="auto">
          <a:xfrm>
            <a:off x="611962" y="1200150"/>
            <a:ext cx="10894238" cy="5137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title"/>
          </p:nvPr>
        </p:nvSpPr>
        <p:spPr bwMode="white">
          <a:xfrm>
            <a:off x="616817" y="367497"/>
            <a:ext cx="10801179" cy="4308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dirty="0" smtClean="0"/>
              <a:t>Click to edit Master title style</a:t>
            </a:r>
          </a:p>
        </p:txBody>
      </p:sp>
      <p:sp>
        <p:nvSpPr>
          <p:cNvPr id="1713157" name="Rectangle 5"/>
          <p:cNvSpPr>
            <a:spLocks noChangeArrowheads="1"/>
          </p:cNvSpPr>
          <p:nvPr/>
        </p:nvSpPr>
        <p:spPr bwMode="black">
          <a:xfrm>
            <a:off x="1810543" y="6621282"/>
            <a:ext cx="2336383" cy="107722"/>
          </a:xfrm>
          <a:prstGeom prst="rect">
            <a:avLst/>
          </a:prstGeom>
          <a:noFill/>
          <a:ln w="9525">
            <a:noFill/>
            <a:miter lim="800000"/>
            <a:headEnd/>
            <a:tailEnd/>
          </a:ln>
          <a:effectLst/>
        </p:spPr>
        <p:txBody>
          <a:bodyPr wrap="none" lIns="0" tIns="0" rIns="0" bIns="0">
            <a:spAutoFit/>
          </a:bodyPr>
          <a:lstStyle/>
          <a:p>
            <a:pPr algn="l" eaLnBrk="0" hangingPunct="0">
              <a:buSzTx/>
              <a:defRPr/>
            </a:pPr>
            <a:r>
              <a:rPr lang="en-US" sz="700" i="0" dirty="0">
                <a:solidFill>
                  <a:schemeClr val="tx1">
                    <a:lumMod val="50000"/>
                    <a:lumOff val="50000"/>
                  </a:schemeClr>
                </a:solidFill>
                <a:latin typeface="+mj-lt"/>
              </a:rPr>
              <a:t>© </a:t>
            </a:r>
            <a:r>
              <a:rPr lang="en-US" sz="700" i="0" dirty="0" smtClean="0">
                <a:solidFill>
                  <a:schemeClr val="tx1">
                    <a:lumMod val="50000"/>
                    <a:lumOff val="50000"/>
                  </a:schemeClr>
                </a:solidFill>
                <a:latin typeface="+mj-lt"/>
              </a:rPr>
              <a:t>2014 </a:t>
            </a:r>
            <a:r>
              <a:rPr lang="en-US" sz="700" i="0" dirty="0">
                <a:solidFill>
                  <a:schemeClr val="tx1">
                    <a:lumMod val="50000"/>
                    <a:lumOff val="50000"/>
                  </a:schemeClr>
                </a:solidFill>
                <a:latin typeface="+mj-lt"/>
              </a:rPr>
              <a:t>Progress Software </a:t>
            </a:r>
            <a:r>
              <a:rPr lang="en-US" sz="700" i="0" dirty="0" smtClean="0">
                <a:solidFill>
                  <a:schemeClr val="tx1">
                    <a:lumMod val="50000"/>
                    <a:lumOff val="50000"/>
                  </a:schemeClr>
                </a:solidFill>
                <a:latin typeface="+mj-lt"/>
              </a:rPr>
              <a:t>Corporation. All rights reserved.</a:t>
            </a:r>
            <a:endParaRPr lang="en-US" sz="700" i="0" dirty="0">
              <a:solidFill>
                <a:schemeClr val="tx1">
                  <a:lumMod val="50000"/>
                  <a:lumOff val="50000"/>
                </a:schemeClr>
              </a:solidFill>
              <a:latin typeface="+mj-lt"/>
            </a:endParaRPr>
          </a:p>
        </p:txBody>
      </p:sp>
      <p:sp>
        <p:nvSpPr>
          <p:cNvPr id="1713158" name="Rectangle 6"/>
          <p:cNvSpPr>
            <a:spLocks noChangeArrowheads="1"/>
          </p:cNvSpPr>
          <p:nvPr/>
        </p:nvSpPr>
        <p:spPr bwMode="auto">
          <a:xfrm>
            <a:off x="203154" y="6590505"/>
            <a:ext cx="156731" cy="153888"/>
          </a:xfrm>
          <a:prstGeom prst="rect">
            <a:avLst/>
          </a:prstGeom>
          <a:noFill/>
          <a:ln w="9525">
            <a:noFill/>
            <a:miter lim="800000"/>
            <a:headEnd/>
            <a:tailEnd/>
          </a:ln>
          <a:effectLst/>
        </p:spPr>
        <p:txBody>
          <a:bodyPr wrap="none" lIns="0" tIns="0" rIns="0" bIns="0">
            <a:spAutoFit/>
          </a:bodyPr>
          <a:lstStyle/>
          <a:p>
            <a:pPr algn="l" defTabSz="1033463" eaLnBrk="0" hangingPunct="0">
              <a:spcBef>
                <a:spcPct val="0"/>
              </a:spcBef>
              <a:buSzTx/>
              <a:defRPr/>
            </a:pPr>
            <a:fld id="{CE68E300-6CD8-4700-9D8F-1117408838C5}" type="slidenum">
              <a:rPr lang="en-US" sz="1000" i="0" smtClean="0">
                <a:solidFill>
                  <a:schemeClr val="tx1">
                    <a:lumMod val="50000"/>
                    <a:lumOff val="50000"/>
                  </a:schemeClr>
                </a:solidFill>
                <a:latin typeface="+mj-lt"/>
              </a:rPr>
              <a:pPr algn="l" defTabSz="1033463" eaLnBrk="0" hangingPunct="0">
                <a:spcBef>
                  <a:spcPct val="0"/>
                </a:spcBef>
                <a:buSzTx/>
                <a:defRPr/>
              </a:pPr>
              <a:t>‹#›</a:t>
            </a:fld>
            <a:endParaRPr lang="en-US" sz="900" i="0" dirty="0">
              <a:solidFill>
                <a:schemeClr val="tx1">
                  <a:lumMod val="50000"/>
                  <a:lumOff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732" r:id="rId1"/>
    <p:sldLayoutId id="2147483771" r:id="rId2"/>
    <p:sldLayoutId id="2147483769" r:id="rId3"/>
    <p:sldLayoutId id="2147483772" r:id="rId4"/>
    <p:sldLayoutId id="2147483738" r:id="rId5"/>
    <p:sldLayoutId id="2147483734" r:id="rId6"/>
    <p:sldLayoutId id="2147483762" r:id="rId7"/>
    <p:sldLayoutId id="2147483739" r:id="rId8"/>
    <p:sldLayoutId id="2147483755" r:id="rId9"/>
    <p:sldLayoutId id="2147483714" r:id="rId10"/>
    <p:sldLayoutId id="2147483767" r:id="rId11"/>
    <p:sldLayoutId id="2147483768" r:id="rId12"/>
    <p:sldLayoutId id="2147483770" r:id="rId13"/>
  </p:sldLayoutIdLst>
  <p:transition>
    <p:wipe dir="r"/>
  </p:transition>
  <p:timing>
    <p:tnLst>
      <p:par>
        <p:cTn id="1" dur="indefinite" restart="never" nodeType="tmRoot"/>
      </p:par>
    </p:tnLst>
  </p:timing>
  <p:txStyles>
    <p:titleStyle>
      <a:lvl1pPr algn="l" rtl="0" eaLnBrk="1" fontAlgn="base" hangingPunct="1">
        <a:lnSpc>
          <a:spcPct val="90000"/>
        </a:lnSpc>
        <a:spcBef>
          <a:spcPct val="0"/>
        </a:spcBef>
        <a:spcAft>
          <a:spcPct val="0"/>
        </a:spcAft>
        <a:defRPr sz="2400">
          <a:solidFill>
            <a:srgbClr val="000000"/>
          </a:solidFill>
          <a:latin typeface="Arial" pitchFamily="34" charset="0"/>
          <a:ea typeface="+mj-ea"/>
          <a:cs typeface="Arial" pitchFamily="34" charset="0"/>
        </a:defRPr>
      </a:lvl1pPr>
      <a:lvl2pPr algn="l" rtl="0" eaLnBrk="1" fontAlgn="base" hangingPunct="1">
        <a:lnSpc>
          <a:spcPct val="90000"/>
        </a:lnSpc>
        <a:spcBef>
          <a:spcPct val="0"/>
        </a:spcBef>
        <a:spcAft>
          <a:spcPct val="0"/>
        </a:spcAft>
        <a:defRPr sz="3200">
          <a:solidFill>
            <a:schemeClr val="bg1"/>
          </a:solidFill>
          <a:latin typeface="Arial" charset="0"/>
        </a:defRPr>
      </a:lvl2pPr>
      <a:lvl3pPr algn="l" rtl="0" eaLnBrk="1" fontAlgn="base" hangingPunct="1">
        <a:lnSpc>
          <a:spcPct val="90000"/>
        </a:lnSpc>
        <a:spcBef>
          <a:spcPct val="0"/>
        </a:spcBef>
        <a:spcAft>
          <a:spcPct val="0"/>
        </a:spcAft>
        <a:defRPr sz="3200">
          <a:solidFill>
            <a:schemeClr val="bg1"/>
          </a:solidFill>
          <a:latin typeface="Arial" charset="0"/>
        </a:defRPr>
      </a:lvl3pPr>
      <a:lvl4pPr algn="l" rtl="0" eaLnBrk="1" fontAlgn="base" hangingPunct="1">
        <a:lnSpc>
          <a:spcPct val="90000"/>
        </a:lnSpc>
        <a:spcBef>
          <a:spcPct val="0"/>
        </a:spcBef>
        <a:spcAft>
          <a:spcPct val="0"/>
        </a:spcAft>
        <a:defRPr sz="3200">
          <a:solidFill>
            <a:schemeClr val="bg1"/>
          </a:solidFill>
          <a:latin typeface="Arial" charset="0"/>
        </a:defRPr>
      </a:lvl4pPr>
      <a:lvl5pPr algn="l" rtl="0" eaLnBrk="1" fontAlgn="base" hangingPunct="1">
        <a:lnSpc>
          <a:spcPct val="90000"/>
        </a:lnSpc>
        <a:spcBef>
          <a:spcPct val="0"/>
        </a:spcBef>
        <a:spcAft>
          <a:spcPct val="0"/>
        </a:spcAft>
        <a:defRPr sz="3200">
          <a:solidFill>
            <a:schemeClr val="bg1"/>
          </a:solidFill>
          <a:latin typeface="Arial" charset="0"/>
        </a:defRPr>
      </a:lvl5pPr>
      <a:lvl6pPr marL="457200" algn="l" rtl="0" eaLnBrk="1" fontAlgn="base" hangingPunct="1">
        <a:lnSpc>
          <a:spcPct val="90000"/>
        </a:lnSpc>
        <a:spcBef>
          <a:spcPct val="0"/>
        </a:spcBef>
        <a:spcAft>
          <a:spcPct val="0"/>
        </a:spcAft>
        <a:defRPr sz="3200">
          <a:solidFill>
            <a:schemeClr val="bg1"/>
          </a:solidFill>
          <a:latin typeface="Arial" charset="0"/>
        </a:defRPr>
      </a:lvl6pPr>
      <a:lvl7pPr marL="914400" algn="l" rtl="0" eaLnBrk="1" fontAlgn="base" hangingPunct="1">
        <a:lnSpc>
          <a:spcPct val="90000"/>
        </a:lnSpc>
        <a:spcBef>
          <a:spcPct val="0"/>
        </a:spcBef>
        <a:spcAft>
          <a:spcPct val="0"/>
        </a:spcAft>
        <a:defRPr sz="3200">
          <a:solidFill>
            <a:schemeClr val="bg1"/>
          </a:solidFill>
          <a:latin typeface="Arial" charset="0"/>
        </a:defRPr>
      </a:lvl7pPr>
      <a:lvl8pPr marL="1371600" algn="l" rtl="0" eaLnBrk="1" fontAlgn="base" hangingPunct="1">
        <a:lnSpc>
          <a:spcPct val="90000"/>
        </a:lnSpc>
        <a:spcBef>
          <a:spcPct val="0"/>
        </a:spcBef>
        <a:spcAft>
          <a:spcPct val="0"/>
        </a:spcAft>
        <a:defRPr sz="3200">
          <a:solidFill>
            <a:schemeClr val="bg1"/>
          </a:solidFill>
          <a:latin typeface="Arial" charset="0"/>
        </a:defRPr>
      </a:lvl8pPr>
      <a:lvl9pPr marL="1828800" algn="l" rtl="0" eaLnBrk="1" fontAlgn="base" hangingPunct="1">
        <a:lnSpc>
          <a:spcPct val="90000"/>
        </a:lnSpc>
        <a:spcBef>
          <a:spcPct val="0"/>
        </a:spcBef>
        <a:spcAft>
          <a:spcPct val="0"/>
        </a:spcAft>
        <a:defRPr sz="3200">
          <a:solidFill>
            <a:schemeClr val="bg1"/>
          </a:solidFill>
          <a:latin typeface="Arial" charset="0"/>
        </a:defRPr>
      </a:lvl9pPr>
    </p:titleStyle>
    <p:bodyStyle>
      <a:lvl1pPr marL="342900" indent="-342900" algn="l" defTabSz="914400" rtl="0" eaLnBrk="1" fontAlgn="base" latinLnBrk="0" hangingPunct="1">
        <a:spcBef>
          <a:spcPts val="900"/>
        </a:spcBef>
        <a:spcAft>
          <a:spcPct val="0"/>
        </a:spcAft>
        <a:buClr>
          <a:schemeClr val="accent1"/>
        </a:buClr>
        <a:buFont typeface="Wingdings" pitchFamily="2" charset="2"/>
        <a:buChar char="§"/>
        <a:defRPr lang="en-US" sz="2000" kern="1200" dirty="0" smtClean="0">
          <a:solidFill>
            <a:srgbClr val="000000"/>
          </a:solidFill>
          <a:latin typeface="Arial" pitchFamily="34" charset="0"/>
          <a:ea typeface="+mn-ea"/>
          <a:cs typeface="Arial" pitchFamily="34" charset="0"/>
        </a:defRPr>
      </a:lvl1pPr>
      <a:lvl2pPr marL="742950" indent="-285750" algn="l" defTabSz="914400" rtl="0" eaLnBrk="1" fontAlgn="base" latinLnBrk="0" hangingPunct="1">
        <a:spcBef>
          <a:spcPts val="900"/>
        </a:spcBef>
        <a:spcAft>
          <a:spcPct val="0"/>
        </a:spcAft>
        <a:buClr>
          <a:schemeClr val="accent1"/>
        </a:buClr>
        <a:buChar char="•"/>
        <a:defRPr lang="en-US" sz="1800" kern="1200" dirty="0" smtClean="0">
          <a:solidFill>
            <a:srgbClr val="000000"/>
          </a:solidFill>
          <a:latin typeface="Arial" pitchFamily="34" charset="0"/>
          <a:ea typeface="+mn-ea"/>
          <a:cs typeface="Arial" pitchFamily="34" charset="0"/>
        </a:defRPr>
      </a:lvl2pPr>
      <a:lvl3pPr marL="1143000" indent="-228600" algn="l" defTabSz="914400" rtl="0" eaLnBrk="1" fontAlgn="base" latinLnBrk="0" hangingPunct="1">
        <a:spcBef>
          <a:spcPts val="900"/>
        </a:spcBef>
        <a:spcAft>
          <a:spcPct val="0"/>
        </a:spcAft>
        <a:buClr>
          <a:schemeClr val="accent1"/>
        </a:buClr>
        <a:buFont typeface="Arial" charset="0"/>
        <a:buChar char="–"/>
        <a:defRPr lang="en-US" sz="1600" kern="1200" dirty="0" smtClean="0">
          <a:solidFill>
            <a:srgbClr val="000000"/>
          </a:solidFill>
          <a:latin typeface="Arial" pitchFamily="34" charset="0"/>
          <a:ea typeface="+mn-ea"/>
          <a:cs typeface="Arial" pitchFamily="34" charset="0"/>
        </a:defRPr>
      </a:lvl3pPr>
      <a:lvl4pPr marL="1600200" indent="-228600" algn="l" defTabSz="914400" rtl="0" eaLnBrk="1" fontAlgn="base" latinLnBrk="0" hangingPunct="1">
        <a:spcBef>
          <a:spcPts val="900"/>
        </a:spcBef>
        <a:spcAft>
          <a:spcPct val="0"/>
        </a:spcAft>
        <a:buClr>
          <a:schemeClr val="accent1"/>
        </a:buClr>
        <a:buSzPct val="95000"/>
        <a:buFont typeface="Courier New" pitchFamily="49" charset="0"/>
        <a:buChar char="o"/>
        <a:defRPr lang="en-US" sz="1400" kern="1200" dirty="0" smtClean="0">
          <a:solidFill>
            <a:srgbClr val="000000"/>
          </a:solidFill>
          <a:latin typeface="Arial" pitchFamily="34" charset="0"/>
          <a:ea typeface="+mn-ea"/>
          <a:cs typeface="Arial" pitchFamily="34" charset="0"/>
        </a:defRPr>
      </a:lvl4pPr>
      <a:lvl5pPr marL="2057400" indent="-228600" algn="l" defTabSz="914400" rtl="0" eaLnBrk="1" fontAlgn="base" latinLnBrk="0" hangingPunct="1">
        <a:spcBef>
          <a:spcPts val="900"/>
        </a:spcBef>
        <a:spcAft>
          <a:spcPct val="0"/>
        </a:spcAft>
        <a:buClr>
          <a:schemeClr val="accent1"/>
        </a:buClr>
        <a:buSzPct val="95000"/>
        <a:buFont typeface="Courier New" pitchFamily="49" charset="0"/>
        <a:buChar char="o"/>
        <a:defRPr lang="en-US" sz="1400" kern="1200" dirty="0" smtClean="0">
          <a:solidFill>
            <a:srgbClr val="000000"/>
          </a:solidFill>
          <a:latin typeface="Arial" pitchFamily="34" charset="0"/>
          <a:ea typeface="+mn-ea"/>
          <a:cs typeface="Arial" pitchFamily="34" charset="0"/>
        </a:defRPr>
      </a:lvl5pPr>
      <a:lvl6pPr marL="2514600" indent="-228600" algn="l" rtl="0" eaLnBrk="1" fontAlgn="base" hangingPunct="1">
        <a:spcBef>
          <a:spcPct val="20000"/>
        </a:spcBef>
        <a:spcAft>
          <a:spcPct val="0"/>
        </a:spcAft>
        <a:buClr>
          <a:schemeClr val="accent1"/>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hyperlink" Target="mailto:Early-Software-Admin@progress.com"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ctrTitle"/>
          </p:nvPr>
        </p:nvSpPr>
        <p:spPr>
          <a:xfrm>
            <a:off x="893896" y="943352"/>
            <a:ext cx="10511966" cy="1477328"/>
          </a:xfrm>
        </p:spPr>
        <p:txBody>
          <a:bodyPr/>
          <a:lstStyle/>
          <a:p>
            <a:r>
              <a:rPr lang="en-US" dirty="0" smtClean="0"/>
              <a:t>Pacific Application Server pour OpenEdge</a:t>
            </a:r>
            <a:endParaRPr lang="en-US" dirty="0"/>
          </a:p>
        </p:txBody>
      </p:sp>
      <p:sp>
        <p:nvSpPr>
          <p:cNvPr id="2" name="Subtitle 1"/>
          <p:cNvSpPr>
            <a:spLocks noGrp="1"/>
          </p:cNvSpPr>
          <p:nvPr>
            <p:ph type="subTitle" idx="1"/>
          </p:nvPr>
        </p:nvSpPr>
        <p:spPr/>
        <p:txBody>
          <a:bodyPr/>
          <a:lstStyle/>
          <a:p>
            <a:r>
              <a:rPr lang="en-US" dirty="0" smtClean="0"/>
              <a:t>Introduction</a:t>
            </a:r>
            <a:endParaRPr lang="en-US" dirty="0"/>
          </a:p>
        </p:txBody>
      </p:sp>
      <p:sp>
        <p:nvSpPr>
          <p:cNvPr id="6" name="TextBox 5"/>
          <p:cNvSpPr txBox="1"/>
          <p:nvPr/>
        </p:nvSpPr>
        <p:spPr>
          <a:xfrm>
            <a:off x="897233" y="4702484"/>
            <a:ext cx="4925130" cy="1723549"/>
          </a:xfrm>
          <a:prstGeom prst="rect">
            <a:avLst/>
          </a:prstGeom>
          <a:noFill/>
        </p:spPr>
        <p:txBody>
          <a:bodyPr wrap="square" lIns="0" tIns="0" rIns="0" bIns="0" rtlCol="0">
            <a:spAutoFit/>
          </a:bodyPr>
          <a:lstStyle/>
          <a:p>
            <a:pPr algn="l">
              <a:spcBef>
                <a:spcPts val="0"/>
              </a:spcBef>
            </a:pPr>
            <a:r>
              <a:rPr lang="en-US" sz="1600" i="0" dirty="0" smtClean="0">
                <a:solidFill>
                  <a:schemeClr val="bg1"/>
                </a:solidFill>
                <a:latin typeface="Arial" pitchFamily="34" charset="0"/>
              </a:rPr>
              <a:t>David Cleary</a:t>
            </a:r>
          </a:p>
          <a:p>
            <a:pPr algn="l">
              <a:spcBef>
                <a:spcPts val="0"/>
              </a:spcBef>
            </a:pPr>
            <a:r>
              <a:rPr lang="en-US" sz="1600" i="0" dirty="0" smtClean="0">
                <a:solidFill>
                  <a:schemeClr val="bg1"/>
                </a:solidFill>
                <a:latin typeface="Arial" pitchFamily="34" charset="0"/>
              </a:rPr>
              <a:t>Principal Software Engineer</a:t>
            </a:r>
          </a:p>
          <a:p>
            <a:pPr algn="l">
              <a:spcBef>
                <a:spcPts val="0"/>
              </a:spcBef>
            </a:pPr>
            <a:r>
              <a:rPr lang="en-US" sz="1600" i="0" dirty="0" smtClean="0">
                <a:solidFill>
                  <a:schemeClr val="bg1"/>
                </a:solidFill>
                <a:latin typeface="Arial" pitchFamily="34" charset="0"/>
              </a:rPr>
              <a:t>November 20, 2014</a:t>
            </a:r>
          </a:p>
          <a:p>
            <a:pPr algn="l">
              <a:spcBef>
                <a:spcPts val="0"/>
              </a:spcBef>
            </a:pPr>
            <a:endParaRPr lang="en-US" sz="1600" i="0" dirty="0">
              <a:solidFill>
                <a:schemeClr val="bg1"/>
              </a:solidFill>
              <a:latin typeface="Arial" pitchFamily="34" charset="0"/>
            </a:endParaRPr>
          </a:p>
          <a:p>
            <a:pPr algn="l">
              <a:spcBef>
                <a:spcPts val="0"/>
              </a:spcBef>
            </a:pPr>
            <a:r>
              <a:rPr lang="en-US" sz="1600" i="0" dirty="0" err="1" smtClean="0">
                <a:solidFill>
                  <a:schemeClr val="bg1"/>
                </a:solidFill>
                <a:latin typeface="Arial" pitchFamily="34" charset="0"/>
              </a:rPr>
              <a:t>Traduction</a:t>
            </a:r>
            <a:r>
              <a:rPr lang="en-US" sz="1600" i="0" dirty="0" smtClean="0">
                <a:solidFill>
                  <a:schemeClr val="bg1"/>
                </a:solidFill>
                <a:latin typeface="Arial" pitchFamily="34" charset="0"/>
              </a:rPr>
              <a:t> par Gilles QUERRET</a:t>
            </a:r>
          </a:p>
          <a:p>
            <a:pPr algn="l">
              <a:spcBef>
                <a:spcPts val="0"/>
              </a:spcBef>
            </a:pPr>
            <a:r>
              <a:rPr lang="en-US" sz="1600" i="0" dirty="0" smtClean="0">
                <a:solidFill>
                  <a:schemeClr val="bg1"/>
                </a:solidFill>
                <a:latin typeface="Arial" pitchFamily="34" charset="0"/>
              </a:rPr>
              <a:t>Riverside Software</a:t>
            </a:r>
          </a:p>
          <a:p>
            <a:pPr algn="l">
              <a:spcBef>
                <a:spcPts val="0"/>
              </a:spcBef>
            </a:pPr>
            <a:r>
              <a:rPr lang="en-US" sz="1600" i="0" dirty="0" smtClean="0">
                <a:solidFill>
                  <a:schemeClr val="bg1"/>
                </a:solidFill>
                <a:latin typeface="Arial" pitchFamily="34" charset="0"/>
              </a:rPr>
              <a:t>PUG France – 16 </a:t>
            </a:r>
            <a:r>
              <a:rPr lang="en-US" sz="1600" i="0" dirty="0" err="1" smtClean="0">
                <a:solidFill>
                  <a:schemeClr val="bg1"/>
                </a:solidFill>
                <a:latin typeface="Arial" pitchFamily="34" charset="0"/>
              </a:rPr>
              <a:t>décembre</a:t>
            </a:r>
            <a:r>
              <a:rPr lang="en-US" sz="1600" i="0" dirty="0" smtClean="0">
                <a:solidFill>
                  <a:schemeClr val="bg1"/>
                </a:solidFill>
                <a:latin typeface="Arial" pitchFamily="34" charset="0"/>
              </a:rPr>
              <a:t> 2014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6817" y="1125173"/>
            <a:ext cx="6901583" cy="1430135"/>
          </a:xfrm>
        </p:spPr>
        <p:txBody>
          <a:bodyPr/>
          <a:lstStyle/>
          <a:p>
            <a:r>
              <a:rPr lang="en-US" dirty="0"/>
              <a:t>Pacific Application Server</a:t>
            </a:r>
            <a:br>
              <a:rPr lang="en-US" dirty="0"/>
            </a:br>
            <a:r>
              <a:rPr lang="en-US" dirty="0" smtClean="0"/>
              <a:t>for</a:t>
            </a:r>
            <a:r>
              <a:rPr lang="en-US" dirty="0"/>
              <a:t> </a:t>
            </a:r>
            <a:r>
              <a:rPr lang="en-US" dirty="0" err="1" smtClean="0"/>
              <a:t>OpenEdge</a:t>
            </a:r>
            <a:r>
              <a:rPr lang="en-US" dirty="0" smtClean="0"/>
              <a:t> </a:t>
            </a:r>
            <a:r>
              <a:rPr lang="en-US" dirty="0"/>
              <a:t>A</a:t>
            </a:r>
            <a:r>
              <a:rPr lang="en-US" dirty="0" smtClean="0"/>
              <a:t>rchitecture</a:t>
            </a:r>
            <a:r>
              <a:rPr lang="en-US" dirty="0"/>
              <a:t/>
            </a:r>
            <a:br>
              <a:rPr lang="en-US" dirty="0"/>
            </a:br>
            <a:r>
              <a:rPr lang="en-US" dirty="0"/>
              <a:t>(PASOE)</a:t>
            </a:r>
          </a:p>
        </p:txBody>
      </p:sp>
    </p:spTree>
    <p:extLst>
      <p:ext uri="{BB962C8B-B14F-4D97-AF65-F5344CB8AC3E}">
        <p14:creationId xmlns:p14="http://schemas.microsoft.com/office/powerpoint/2010/main" val="312421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 for OpenEdge - Concepts </a:t>
            </a:r>
            <a:r>
              <a:rPr lang="en-US" dirty="0" err="1" smtClean="0"/>
              <a:t>d’architecture</a:t>
            </a:r>
            <a:r>
              <a:rPr lang="en-US" dirty="0" smtClean="0"/>
              <a:t> et </a:t>
            </a:r>
            <a:r>
              <a:rPr lang="en-US" dirty="0" err="1" smtClean="0"/>
              <a:t>abréviations</a:t>
            </a:r>
            <a:endParaRPr lang="en-US" dirty="0"/>
          </a:p>
        </p:txBody>
      </p:sp>
      <p:sp>
        <p:nvSpPr>
          <p:cNvPr id="3" name="Content Placeholder 2"/>
          <p:cNvSpPr>
            <a:spLocks noGrp="1"/>
          </p:cNvSpPr>
          <p:nvPr>
            <p:ph idx="1"/>
          </p:nvPr>
        </p:nvSpPr>
        <p:spPr/>
        <p:txBody>
          <a:bodyPr/>
          <a:lstStyle/>
          <a:p>
            <a:r>
              <a:rPr lang="en-US" b="1" dirty="0"/>
              <a:t>PAS</a:t>
            </a:r>
            <a:r>
              <a:rPr lang="en-US" dirty="0"/>
              <a:t> </a:t>
            </a:r>
            <a:r>
              <a:rPr lang="en-US" dirty="0" err="1" smtClean="0"/>
              <a:t>est</a:t>
            </a:r>
            <a:r>
              <a:rPr lang="en-US" dirty="0" smtClean="0"/>
              <a:t> un </a:t>
            </a:r>
            <a:r>
              <a:rPr lang="en-US" dirty="0" err="1" smtClean="0"/>
              <a:t>serveur</a:t>
            </a:r>
            <a:r>
              <a:rPr lang="en-US" dirty="0" smtClean="0"/>
              <a:t> </a:t>
            </a:r>
            <a:r>
              <a:rPr lang="en-US" dirty="0" err="1" smtClean="0"/>
              <a:t>d’applications</a:t>
            </a:r>
            <a:r>
              <a:rPr lang="en-US" dirty="0" smtClean="0"/>
              <a:t> Web avec les extensions Progress</a:t>
            </a:r>
            <a:endParaRPr lang="en-US" dirty="0"/>
          </a:p>
          <a:p>
            <a:pPr lvl="1"/>
            <a:r>
              <a:rPr lang="en-US" dirty="0" smtClean="0"/>
              <a:t>Application </a:t>
            </a:r>
            <a:r>
              <a:rPr lang="en-US" dirty="0" err="1" smtClean="0"/>
              <a:t>optionnelle</a:t>
            </a:r>
            <a:r>
              <a:rPr lang="en-US" dirty="0" smtClean="0"/>
              <a:t> </a:t>
            </a:r>
            <a:r>
              <a:rPr lang="en-US" dirty="0" err="1" smtClean="0"/>
              <a:t>d’administration</a:t>
            </a:r>
            <a:r>
              <a:rPr lang="en-US" dirty="0" smtClean="0"/>
              <a:t> à distance par </a:t>
            </a:r>
            <a:r>
              <a:rPr lang="en-US" dirty="0" err="1" smtClean="0"/>
              <a:t>texte</a:t>
            </a:r>
            <a:r>
              <a:rPr lang="en-US" dirty="0" smtClean="0"/>
              <a:t>, html </a:t>
            </a:r>
            <a:r>
              <a:rPr lang="en-US" dirty="0" err="1" smtClean="0"/>
              <a:t>ou</a:t>
            </a:r>
            <a:r>
              <a:rPr lang="en-US" dirty="0" smtClean="0"/>
              <a:t> JMX</a:t>
            </a:r>
          </a:p>
          <a:p>
            <a:endParaRPr lang="en-US" b="1" dirty="0" smtClean="0"/>
          </a:p>
          <a:p>
            <a:r>
              <a:rPr lang="en-US" b="1" dirty="0" smtClean="0"/>
              <a:t>Services ABL pour Pacific Application Server (ABLPAS)</a:t>
            </a:r>
          </a:p>
          <a:p>
            <a:pPr lvl="1"/>
            <a:r>
              <a:rPr lang="en-US" dirty="0" smtClean="0"/>
              <a:t>Collection </a:t>
            </a:r>
            <a:r>
              <a:rPr lang="en-US" dirty="0" err="1" smtClean="0"/>
              <a:t>d’applications</a:t>
            </a:r>
            <a:r>
              <a:rPr lang="en-US" dirty="0" smtClean="0"/>
              <a:t> Web Java </a:t>
            </a:r>
            <a:r>
              <a:rPr lang="en-US" dirty="0" err="1" smtClean="0"/>
              <a:t>installée</a:t>
            </a:r>
            <a:r>
              <a:rPr lang="en-US" dirty="0" smtClean="0"/>
              <a:t> </a:t>
            </a:r>
            <a:r>
              <a:rPr lang="en-US" dirty="0" err="1" smtClean="0"/>
              <a:t>sur</a:t>
            </a:r>
            <a:r>
              <a:rPr lang="en-US" dirty="0" smtClean="0"/>
              <a:t> un PAS</a:t>
            </a:r>
          </a:p>
          <a:p>
            <a:pPr lvl="1"/>
            <a:r>
              <a:rPr lang="en-US" dirty="0" err="1" smtClean="0"/>
              <a:t>Ces</a:t>
            </a:r>
            <a:r>
              <a:rPr lang="en-US" dirty="0" smtClean="0"/>
              <a:t> applications </a:t>
            </a:r>
            <a:r>
              <a:rPr lang="en-US" dirty="0" err="1" smtClean="0"/>
              <a:t>utilisent</a:t>
            </a:r>
            <a:r>
              <a:rPr lang="en-US" dirty="0" smtClean="0"/>
              <a:t> le </a:t>
            </a:r>
            <a:r>
              <a:rPr lang="en-US" dirty="0" err="1" smtClean="0"/>
              <a:t>processus</a:t>
            </a:r>
            <a:r>
              <a:rPr lang="en-US" dirty="0" smtClean="0"/>
              <a:t> “Agent multi-session” (</a:t>
            </a:r>
            <a:r>
              <a:rPr lang="en-US" b="1" dirty="0" err="1" smtClean="0"/>
              <a:t>MSAgent</a:t>
            </a:r>
            <a:r>
              <a:rPr lang="en-US" dirty="0" smtClean="0"/>
              <a:t>)</a:t>
            </a:r>
          </a:p>
          <a:p>
            <a:pPr lvl="1"/>
            <a:r>
              <a:rPr lang="en-US" dirty="0" smtClean="0"/>
              <a:t>Application Web </a:t>
            </a:r>
            <a:r>
              <a:rPr lang="en-US" i="1" dirty="0" err="1" smtClean="0"/>
              <a:t>optionnelle</a:t>
            </a:r>
            <a:r>
              <a:rPr lang="en-US" dirty="0" smtClean="0"/>
              <a:t> </a:t>
            </a:r>
            <a:r>
              <a:rPr lang="en-US" dirty="0" err="1" smtClean="0"/>
              <a:t>d’administration</a:t>
            </a:r>
            <a:r>
              <a:rPr lang="en-US" dirty="0" smtClean="0"/>
              <a:t> à distance (par API REST)</a:t>
            </a:r>
          </a:p>
          <a:p>
            <a:pPr lvl="1"/>
            <a:r>
              <a:rPr lang="en-US" dirty="0" smtClean="0"/>
              <a:t>Les services Web</a:t>
            </a:r>
            <a:r>
              <a:rPr lang="en-US" b="1" dirty="0" smtClean="0"/>
              <a:t> </a:t>
            </a:r>
            <a:r>
              <a:rPr lang="en-US" b="1" i="1" dirty="0" smtClean="0"/>
              <a:t>ABLPAS</a:t>
            </a:r>
            <a:r>
              <a:rPr lang="en-US" dirty="0" smtClean="0"/>
              <a:t> </a:t>
            </a:r>
            <a:r>
              <a:rPr lang="en-US" dirty="0" err="1" smtClean="0"/>
              <a:t>peuvent</a:t>
            </a:r>
            <a:r>
              <a:rPr lang="en-US" dirty="0" smtClean="0"/>
              <a:t> </a:t>
            </a:r>
            <a:r>
              <a:rPr lang="en-US" dirty="0" err="1" smtClean="0"/>
              <a:t>être</a:t>
            </a:r>
            <a:r>
              <a:rPr lang="en-US" dirty="0" smtClean="0"/>
              <a:t> </a:t>
            </a:r>
            <a:r>
              <a:rPr lang="en-US" dirty="0" err="1" smtClean="0"/>
              <a:t>installés</a:t>
            </a:r>
            <a:r>
              <a:rPr lang="en-US" dirty="0" smtClean="0"/>
              <a:t> </a:t>
            </a:r>
            <a:r>
              <a:rPr lang="en-US" dirty="0" err="1" smtClean="0"/>
              <a:t>sur</a:t>
            </a:r>
            <a:r>
              <a:rPr lang="en-US" dirty="0" smtClean="0"/>
              <a:t> </a:t>
            </a:r>
            <a:r>
              <a:rPr lang="en-US" dirty="0" err="1" smtClean="0"/>
              <a:t>d’autres</a:t>
            </a:r>
            <a:r>
              <a:rPr lang="en-US" dirty="0" smtClean="0"/>
              <a:t> </a:t>
            </a:r>
            <a:r>
              <a:rPr lang="en-US" dirty="0" err="1" smtClean="0"/>
              <a:t>produits</a:t>
            </a:r>
            <a:r>
              <a:rPr lang="en-US" dirty="0" smtClean="0"/>
              <a:t> PSC</a:t>
            </a:r>
            <a:br>
              <a:rPr lang="en-US" dirty="0" smtClean="0"/>
            </a:br>
            <a:endParaRPr lang="en-US" dirty="0" smtClean="0"/>
          </a:p>
          <a:p>
            <a:r>
              <a:rPr lang="en-US" b="1" dirty="0"/>
              <a:t>PASOE</a:t>
            </a:r>
            <a:r>
              <a:rPr lang="en-US" dirty="0"/>
              <a:t> </a:t>
            </a:r>
            <a:r>
              <a:rPr lang="en-US" dirty="0" err="1" smtClean="0"/>
              <a:t>est</a:t>
            </a:r>
            <a:r>
              <a:rPr lang="en-US" dirty="0" smtClean="0"/>
              <a:t> un PAS avec les services </a:t>
            </a:r>
            <a:r>
              <a:rPr lang="en-US" b="1" dirty="0" smtClean="0"/>
              <a:t>ABLPAS</a:t>
            </a:r>
            <a:r>
              <a:rPr lang="en-US" dirty="0" smtClean="0"/>
              <a:t> </a:t>
            </a:r>
            <a:r>
              <a:rPr lang="en-US" dirty="0" err="1" smtClean="0"/>
              <a:t>préinstallés</a:t>
            </a:r>
            <a:r>
              <a:rPr lang="en-US" b="1" dirty="0" smtClean="0"/>
              <a:t/>
            </a:r>
            <a:br>
              <a:rPr lang="en-US" b="1" dirty="0" smtClean="0"/>
            </a:br>
            <a:endParaRPr lang="en-US" b="1" dirty="0" smtClean="0"/>
          </a:p>
          <a:p>
            <a:r>
              <a:rPr lang="en-US" dirty="0" err="1" smtClean="0"/>
              <a:t>Vous</a:t>
            </a:r>
            <a:r>
              <a:rPr lang="en-US" dirty="0" smtClean="0"/>
              <a:t> </a:t>
            </a:r>
            <a:r>
              <a:rPr lang="en-US" dirty="0" err="1" smtClean="0"/>
              <a:t>concevez</a:t>
            </a:r>
            <a:r>
              <a:rPr lang="en-US" dirty="0" smtClean="0"/>
              <a:t>, </a:t>
            </a:r>
            <a:r>
              <a:rPr lang="en-US" dirty="0" err="1" smtClean="0"/>
              <a:t>empaquetez</a:t>
            </a:r>
            <a:r>
              <a:rPr lang="en-US" dirty="0" smtClean="0"/>
              <a:t>, </a:t>
            </a:r>
            <a:r>
              <a:rPr lang="en-US" dirty="0" err="1" smtClean="0"/>
              <a:t>déployez</a:t>
            </a:r>
            <a:r>
              <a:rPr lang="en-US" dirty="0" smtClean="0"/>
              <a:t>, </a:t>
            </a:r>
            <a:r>
              <a:rPr lang="en-US" dirty="0" err="1" smtClean="0"/>
              <a:t>configurez</a:t>
            </a:r>
            <a:r>
              <a:rPr lang="en-US" dirty="0" smtClean="0"/>
              <a:t> et </a:t>
            </a:r>
            <a:r>
              <a:rPr lang="en-US" dirty="0" err="1" smtClean="0"/>
              <a:t>déboguez</a:t>
            </a:r>
            <a:r>
              <a:rPr lang="en-US" dirty="0" smtClean="0"/>
              <a:t> </a:t>
            </a:r>
            <a:r>
              <a:rPr lang="en-US" dirty="0" err="1" smtClean="0"/>
              <a:t>votre</a:t>
            </a:r>
            <a:r>
              <a:rPr lang="en-US" dirty="0" smtClean="0"/>
              <a:t> application ABL </a:t>
            </a:r>
            <a:r>
              <a:rPr lang="en-US" dirty="0" err="1" smtClean="0"/>
              <a:t>dans</a:t>
            </a:r>
            <a:r>
              <a:rPr lang="en-US" dirty="0" smtClean="0"/>
              <a:t> </a:t>
            </a:r>
            <a:r>
              <a:rPr lang="en-US" dirty="0" err="1" smtClean="0"/>
              <a:t>une</a:t>
            </a:r>
            <a:r>
              <a:rPr lang="en-US" dirty="0" smtClean="0"/>
              <a:t> application Web</a:t>
            </a:r>
          </a:p>
          <a:p>
            <a:endParaRPr lang="en-US" dirty="0"/>
          </a:p>
        </p:txBody>
      </p:sp>
    </p:spTree>
    <p:extLst>
      <p:ext uri="{BB962C8B-B14F-4D97-AF65-F5344CB8AC3E}">
        <p14:creationId xmlns:p14="http://schemas.microsoft.com/office/powerpoint/2010/main" val="86126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7902445" y="5076425"/>
            <a:ext cx="2345750" cy="1285933"/>
          </a:xfrm>
          <a:prstGeom prst="roundRect">
            <a:avLst/>
          </a:prstGeom>
          <a:solidFill>
            <a:schemeClr val="accent2">
              <a:lumMod val="60000"/>
              <a:lumOff val="4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1" i="0" u="none" strike="noStrike" cap="none" normalizeH="0" baseline="0" dirty="0" err="1" smtClean="0">
                <a:ln>
                  <a:noFill/>
                </a:ln>
                <a:effectLst/>
                <a:latin typeface="Arial" charset="0"/>
              </a:rPr>
              <a:t>MSAgent</a:t>
            </a:r>
            <a:endParaRPr kumimoji="0" lang="en-US" sz="2000" b="1" i="0" u="none" strike="noStrike" cap="none" normalizeH="0" baseline="0" dirty="0" smtClean="0">
              <a:ln>
                <a:noFill/>
              </a:ln>
              <a:effectLst/>
              <a:latin typeface="Arial" charset="0"/>
            </a:endParaRPr>
          </a:p>
        </p:txBody>
      </p:sp>
      <p:sp>
        <p:nvSpPr>
          <p:cNvPr id="19" name="Rounded Rectangle 18"/>
          <p:cNvSpPr/>
          <p:nvPr/>
        </p:nvSpPr>
        <p:spPr bwMode="auto">
          <a:xfrm>
            <a:off x="7850605" y="1603690"/>
            <a:ext cx="2358710" cy="3164839"/>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2000" b="1" i="0" dirty="0" smtClean="0">
                <a:solidFill>
                  <a:srgbClr val="FFFFFF"/>
                </a:solidFill>
              </a:rPr>
              <a:t>PAS</a:t>
            </a:r>
            <a:endParaRPr kumimoji="0" lang="en-US" sz="2000" b="1" i="0" u="none" strike="noStrike" cap="none" normalizeH="0" baseline="0" dirty="0" smtClean="0">
              <a:ln>
                <a:noFill/>
              </a:ln>
              <a:solidFill>
                <a:srgbClr val="FFFFFF"/>
              </a:solidFill>
              <a:effectLst/>
            </a:endParaRPr>
          </a:p>
        </p:txBody>
      </p:sp>
      <p:sp>
        <p:nvSpPr>
          <p:cNvPr id="25" name="Rounded Rectangle 24"/>
          <p:cNvSpPr/>
          <p:nvPr/>
        </p:nvSpPr>
        <p:spPr bwMode="auto">
          <a:xfrm>
            <a:off x="8015964" y="2922311"/>
            <a:ext cx="1674952" cy="1039732"/>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t>APSV (AIA)</a:t>
            </a:r>
            <a:br>
              <a:rPr lang="en-US" sz="1800" i="0" dirty="0" smtClean="0"/>
            </a:br>
            <a:r>
              <a:rPr lang="en-US" sz="1800" i="0" dirty="0" smtClean="0"/>
              <a:t>SOAP (WSA)</a:t>
            </a:r>
            <a:br>
              <a:rPr lang="en-US" sz="1800" i="0" dirty="0" smtClean="0"/>
            </a:br>
            <a:r>
              <a:rPr lang="en-US" sz="1800" i="0" dirty="0" smtClean="0"/>
              <a:t>Mobile [REST]</a:t>
            </a:r>
            <a:endParaRPr kumimoji="0" lang="en-US" sz="1600" b="0" i="0" u="none" strike="noStrike" cap="none" normalizeH="0" baseline="0" dirty="0" smtClean="0">
              <a:ln>
                <a:noFill/>
              </a:ln>
              <a:solidFill>
                <a:schemeClr val="tx1"/>
              </a:solidFill>
              <a:effectLst/>
            </a:endParaRPr>
          </a:p>
        </p:txBody>
      </p:sp>
      <p:sp>
        <p:nvSpPr>
          <p:cNvPr id="2" name="Title 1"/>
          <p:cNvSpPr>
            <a:spLocks noGrp="1"/>
          </p:cNvSpPr>
          <p:nvPr>
            <p:ph type="title"/>
          </p:nvPr>
        </p:nvSpPr>
        <p:spPr/>
        <p:txBody>
          <a:bodyPr/>
          <a:lstStyle/>
          <a:p>
            <a:r>
              <a:rPr lang="en-US" dirty="0"/>
              <a:t>PAS for </a:t>
            </a:r>
            <a:r>
              <a:rPr lang="en-US" dirty="0" smtClean="0"/>
              <a:t>OpenEdge - Concepts </a:t>
            </a:r>
            <a:r>
              <a:rPr lang="en-US" dirty="0" err="1"/>
              <a:t>d’architecture</a:t>
            </a:r>
            <a:r>
              <a:rPr lang="en-US" dirty="0"/>
              <a:t> et </a:t>
            </a:r>
            <a:r>
              <a:rPr lang="en-US" dirty="0" err="1"/>
              <a:t>abréviations</a:t>
            </a:r>
            <a:endParaRPr lang="en-US" dirty="0"/>
          </a:p>
        </p:txBody>
      </p:sp>
      <p:sp>
        <p:nvSpPr>
          <p:cNvPr id="3" name="TextBox 2"/>
          <p:cNvSpPr txBox="1"/>
          <p:nvPr/>
        </p:nvSpPr>
        <p:spPr>
          <a:xfrm>
            <a:off x="769949" y="1074814"/>
            <a:ext cx="4063933" cy="369332"/>
          </a:xfrm>
          <a:prstGeom prst="rect">
            <a:avLst/>
          </a:prstGeom>
          <a:noFill/>
          <a:ln>
            <a:noFill/>
          </a:ln>
        </p:spPr>
        <p:txBody>
          <a:bodyPr wrap="square" rtlCol="0">
            <a:spAutoFit/>
          </a:bodyPr>
          <a:lstStyle/>
          <a:p>
            <a:r>
              <a:rPr lang="en-US" sz="1800" b="1" i="0" dirty="0" err="1" smtClean="0">
                <a:solidFill>
                  <a:srgbClr val="000000"/>
                </a:solidFill>
              </a:rPr>
              <a:t>Couche</a:t>
            </a:r>
            <a:r>
              <a:rPr lang="en-US" sz="1800" b="1" i="0" dirty="0" smtClean="0">
                <a:solidFill>
                  <a:srgbClr val="000000"/>
                </a:solidFill>
              </a:rPr>
              <a:t> </a:t>
            </a:r>
            <a:r>
              <a:rPr lang="en-US" sz="1800" b="1" i="0" dirty="0" err="1" smtClean="0">
                <a:solidFill>
                  <a:srgbClr val="000000"/>
                </a:solidFill>
              </a:rPr>
              <a:t>AppServer</a:t>
            </a:r>
            <a:r>
              <a:rPr lang="en-US" sz="1800" b="1" i="0" dirty="0" smtClean="0">
                <a:solidFill>
                  <a:srgbClr val="000000"/>
                </a:solidFill>
              </a:rPr>
              <a:t> web </a:t>
            </a:r>
            <a:r>
              <a:rPr lang="en-US" sz="1800" b="1" i="0" dirty="0" err="1" smtClean="0">
                <a:solidFill>
                  <a:srgbClr val="000000"/>
                </a:solidFill>
              </a:rPr>
              <a:t>classique</a:t>
            </a:r>
            <a:endParaRPr lang="en-US" sz="1800" b="1" i="0" dirty="0" smtClean="0">
              <a:solidFill>
                <a:srgbClr val="000000"/>
              </a:solidFill>
            </a:endParaRPr>
          </a:p>
        </p:txBody>
      </p:sp>
      <p:sp>
        <p:nvSpPr>
          <p:cNvPr id="4" name="TextBox 3"/>
          <p:cNvSpPr txBox="1"/>
          <p:nvPr/>
        </p:nvSpPr>
        <p:spPr>
          <a:xfrm>
            <a:off x="6964068" y="1071719"/>
            <a:ext cx="3994385" cy="369332"/>
          </a:xfrm>
          <a:prstGeom prst="rect">
            <a:avLst/>
          </a:prstGeom>
          <a:noFill/>
          <a:ln>
            <a:noFill/>
          </a:ln>
        </p:spPr>
        <p:txBody>
          <a:bodyPr wrap="square" rtlCol="0">
            <a:spAutoFit/>
          </a:bodyPr>
          <a:lstStyle/>
          <a:p>
            <a:r>
              <a:rPr lang="en-US" sz="1800" b="1" i="0" dirty="0" err="1" smtClean="0">
                <a:solidFill>
                  <a:srgbClr val="000000"/>
                </a:solidFill>
              </a:rPr>
              <a:t>Couche</a:t>
            </a:r>
            <a:r>
              <a:rPr lang="en-US" sz="1800" b="1" i="0" dirty="0" smtClean="0">
                <a:solidFill>
                  <a:srgbClr val="000000"/>
                </a:solidFill>
              </a:rPr>
              <a:t> Web PAS for OpenEdge</a:t>
            </a:r>
          </a:p>
        </p:txBody>
      </p:sp>
      <p:sp>
        <p:nvSpPr>
          <p:cNvPr id="5" name="Rounded Rectangle 4"/>
          <p:cNvSpPr/>
          <p:nvPr/>
        </p:nvSpPr>
        <p:spPr bwMode="auto">
          <a:xfrm>
            <a:off x="1270074" y="1684534"/>
            <a:ext cx="2358710" cy="2099190"/>
          </a:xfrm>
          <a:prstGeom prst="roundRect">
            <a:avLst/>
          </a:prstGeom>
          <a:solidFill>
            <a:schemeClr val="accent4"/>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0" i="0" u="none" strike="noStrike" cap="none" normalizeH="0" baseline="0" dirty="0" smtClean="0">
                <a:ln>
                  <a:noFill/>
                </a:ln>
                <a:solidFill>
                  <a:schemeClr val="bg1"/>
                </a:solidFill>
                <a:effectLst/>
                <a:latin typeface="Arial" charset="0"/>
              </a:rPr>
              <a:t>Tomcat</a:t>
            </a:r>
          </a:p>
        </p:txBody>
      </p:sp>
      <p:sp>
        <p:nvSpPr>
          <p:cNvPr id="6" name="Rounded Rectangle 5"/>
          <p:cNvSpPr/>
          <p:nvPr/>
        </p:nvSpPr>
        <p:spPr bwMode="auto">
          <a:xfrm>
            <a:off x="1231194" y="4107673"/>
            <a:ext cx="2397590" cy="634941"/>
          </a:xfrm>
          <a:prstGeom prst="roundRect">
            <a:avLst/>
          </a:prstGeom>
          <a:solidFill>
            <a:schemeClr val="tx2">
              <a:lumMod val="60000"/>
              <a:lumOff val="4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r>
              <a:rPr lang="en-US" sz="2000" i="0" dirty="0" err="1"/>
              <a:t>uBroker</a:t>
            </a:r>
            <a:endParaRPr lang="en-US" sz="2000" i="0" dirty="0"/>
          </a:p>
        </p:txBody>
      </p:sp>
      <p:grpSp>
        <p:nvGrpSpPr>
          <p:cNvPr id="54" name="Group 53"/>
          <p:cNvGrpSpPr/>
          <p:nvPr/>
        </p:nvGrpSpPr>
        <p:grpSpPr>
          <a:xfrm>
            <a:off x="1283034" y="5079520"/>
            <a:ext cx="2725190" cy="1195803"/>
            <a:chOff x="1283034" y="5079520"/>
            <a:chExt cx="2725190" cy="1195803"/>
          </a:xfrm>
        </p:grpSpPr>
        <p:sp>
          <p:nvSpPr>
            <p:cNvPr id="10" name="Rounded Rectangle 9"/>
            <p:cNvSpPr/>
            <p:nvPr/>
          </p:nvSpPr>
          <p:spPr bwMode="auto">
            <a:xfrm>
              <a:off x="1662474" y="5433056"/>
              <a:ext cx="2345750" cy="842267"/>
            </a:xfrm>
            <a:prstGeom prst="roundRect">
              <a:avLst/>
            </a:prstGeom>
            <a:solidFill>
              <a:schemeClr val="accent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0" i="0" u="none" strike="noStrike" cap="none" normalizeH="0" baseline="0" dirty="0" smtClean="0">
                  <a:ln>
                    <a:noFill/>
                  </a:ln>
                  <a:solidFill>
                    <a:schemeClr val="tx1"/>
                  </a:solidFill>
                  <a:effectLst/>
                  <a:latin typeface="Arial" charset="0"/>
                </a:rPr>
                <a:t>Agent</a:t>
              </a:r>
              <a:br>
                <a:rPr kumimoji="0" lang="en-US" sz="2000" b="0" i="0" u="none" strike="noStrike" cap="none" normalizeH="0" baseline="0" dirty="0" smtClean="0">
                  <a:ln>
                    <a:noFill/>
                  </a:ln>
                  <a:solidFill>
                    <a:schemeClr val="tx1"/>
                  </a:solidFill>
                  <a:effectLst/>
                  <a:latin typeface="Arial" charset="0"/>
                </a:rPr>
              </a:br>
              <a:r>
                <a:rPr kumimoji="0" lang="en-US" sz="2000" b="0" i="0" u="none" strike="noStrike" cap="none" normalizeH="0" baseline="0" dirty="0" smtClean="0">
                  <a:ln>
                    <a:noFill/>
                  </a:ln>
                  <a:solidFill>
                    <a:schemeClr val="tx1"/>
                  </a:solidFill>
                  <a:effectLst/>
                  <a:latin typeface="Arial" charset="0"/>
                </a:rPr>
                <a:t>(1 ABL Session)</a:t>
              </a:r>
            </a:p>
          </p:txBody>
        </p:sp>
        <p:sp>
          <p:nvSpPr>
            <p:cNvPr id="9" name="Rounded Rectangle 8"/>
            <p:cNvSpPr/>
            <p:nvPr/>
          </p:nvSpPr>
          <p:spPr bwMode="auto">
            <a:xfrm>
              <a:off x="1535994" y="5319530"/>
              <a:ext cx="2345750" cy="842267"/>
            </a:xfrm>
            <a:prstGeom prst="roundRect">
              <a:avLst/>
            </a:prstGeom>
            <a:solidFill>
              <a:schemeClr val="accent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0" i="0" u="none" strike="noStrike" cap="none" normalizeH="0" baseline="0" dirty="0" smtClean="0">
                  <a:ln>
                    <a:noFill/>
                  </a:ln>
                  <a:solidFill>
                    <a:schemeClr val="tx1"/>
                  </a:solidFill>
                  <a:effectLst/>
                  <a:latin typeface="Arial" charset="0"/>
                </a:rPr>
                <a:t>Agent</a:t>
              </a:r>
              <a:br>
                <a:rPr kumimoji="0" lang="en-US" sz="2000" b="0" i="0" u="none" strike="noStrike" cap="none" normalizeH="0" baseline="0" dirty="0" smtClean="0">
                  <a:ln>
                    <a:noFill/>
                  </a:ln>
                  <a:solidFill>
                    <a:schemeClr val="tx1"/>
                  </a:solidFill>
                  <a:effectLst/>
                  <a:latin typeface="Arial" charset="0"/>
                </a:rPr>
              </a:br>
              <a:r>
                <a:rPr kumimoji="0" lang="en-US" sz="2000" b="0" i="0" u="none" strike="noStrike" cap="none" normalizeH="0" baseline="0" dirty="0" smtClean="0">
                  <a:ln>
                    <a:noFill/>
                  </a:ln>
                  <a:solidFill>
                    <a:schemeClr val="tx1"/>
                  </a:solidFill>
                  <a:effectLst/>
                  <a:latin typeface="Arial" charset="0"/>
                </a:rPr>
                <a:t>(1 ABL Session)</a:t>
              </a:r>
            </a:p>
          </p:txBody>
        </p:sp>
        <p:sp>
          <p:nvSpPr>
            <p:cNvPr id="8" name="Rounded Rectangle 7"/>
            <p:cNvSpPr/>
            <p:nvPr/>
          </p:nvSpPr>
          <p:spPr bwMode="auto">
            <a:xfrm>
              <a:off x="1409514" y="5206004"/>
              <a:ext cx="2345750" cy="842267"/>
            </a:xfrm>
            <a:prstGeom prst="roundRect">
              <a:avLst/>
            </a:prstGeom>
            <a:solidFill>
              <a:schemeClr val="accent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0" i="0" u="none" strike="noStrike" cap="none" normalizeH="0" baseline="0" dirty="0" smtClean="0">
                  <a:ln>
                    <a:noFill/>
                  </a:ln>
                  <a:solidFill>
                    <a:schemeClr val="tx1"/>
                  </a:solidFill>
                  <a:effectLst/>
                  <a:latin typeface="Arial" charset="0"/>
                </a:rPr>
                <a:t>Agent</a:t>
              </a:r>
              <a:br>
                <a:rPr kumimoji="0" lang="en-US" sz="2000" b="0" i="0" u="none" strike="noStrike" cap="none" normalizeH="0" baseline="0" dirty="0" smtClean="0">
                  <a:ln>
                    <a:noFill/>
                  </a:ln>
                  <a:solidFill>
                    <a:schemeClr val="tx1"/>
                  </a:solidFill>
                  <a:effectLst/>
                  <a:latin typeface="Arial" charset="0"/>
                </a:rPr>
              </a:br>
              <a:r>
                <a:rPr kumimoji="0" lang="en-US" sz="2000" b="0" i="0" u="none" strike="noStrike" cap="none" normalizeH="0" baseline="0" dirty="0" smtClean="0">
                  <a:ln>
                    <a:noFill/>
                  </a:ln>
                  <a:solidFill>
                    <a:schemeClr val="tx1"/>
                  </a:solidFill>
                  <a:effectLst/>
                  <a:latin typeface="Arial" charset="0"/>
                </a:rPr>
                <a:t>(1 ABL Session)</a:t>
              </a:r>
            </a:p>
          </p:txBody>
        </p:sp>
        <p:sp>
          <p:nvSpPr>
            <p:cNvPr id="7" name="Rounded Rectangle 6"/>
            <p:cNvSpPr/>
            <p:nvPr/>
          </p:nvSpPr>
          <p:spPr bwMode="auto">
            <a:xfrm>
              <a:off x="1283034" y="5079520"/>
              <a:ext cx="2345750" cy="842267"/>
            </a:xfrm>
            <a:prstGeom prst="roundRect">
              <a:avLst/>
            </a:prstGeom>
            <a:solidFill>
              <a:schemeClr val="accent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0" i="0" u="none" strike="noStrike" cap="none" normalizeH="0" baseline="0" dirty="0" smtClean="0">
                  <a:ln>
                    <a:noFill/>
                  </a:ln>
                  <a:solidFill>
                    <a:srgbClr val="FFFFFF"/>
                  </a:solidFill>
                  <a:effectLst/>
                  <a:latin typeface="Arial" charset="0"/>
                </a:rPr>
                <a:t>Agent</a:t>
              </a:r>
              <a:r>
                <a:rPr kumimoji="0" lang="en-US" sz="2000" b="0" i="0" u="none" strike="noStrike" cap="none" normalizeH="0" baseline="0" dirty="0" smtClean="0">
                  <a:ln>
                    <a:noFill/>
                  </a:ln>
                  <a:solidFill>
                    <a:schemeClr val="tx1"/>
                  </a:solidFill>
                  <a:effectLst/>
                  <a:latin typeface="Arial" charset="0"/>
                </a:rPr>
                <a:t/>
              </a:r>
              <a:br>
                <a:rPr kumimoji="0" lang="en-US" sz="2000" b="0" i="0" u="none" strike="noStrike" cap="none" normalizeH="0" baseline="0" dirty="0" smtClean="0">
                  <a:ln>
                    <a:noFill/>
                  </a:ln>
                  <a:solidFill>
                    <a:schemeClr val="tx1"/>
                  </a:solidFill>
                  <a:effectLst/>
                  <a:latin typeface="Arial" charset="0"/>
                </a:rPr>
              </a:br>
              <a:r>
                <a:rPr kumimoji="0" lang="en-US" sz="2000" b="0" i="0" u="none" strike="noStrike" cap="none" normalizeH="0" baseline="0" dirty="0" smtClean="0">
                  <a:ln>
                    <a:noFill/>
                  </a:ln>
                  <a:solidFill>
                    <a:schemeClr val="tx1"/>
                  </a:solidFill>
                  <a:effectLst/>
                  <a:latin typeface="Arial" charset="0"/>
                </a:rPr>
                <a:t>(1 ABL Session)</a:t>
              </a:r>
            </a:p>
          </p:txBody>
        </p:sp>
      </p:grpSp>
      <p:cxnSp>
        <p:nvCxnSpPr>
          <p:cNvPr id="12" name="Straight Connector 11"/>
          <p:cNvCxnSpPr/>
          <p:nvPr/>
        </p:nvCxnSpPr>
        <p:spPr bwMode="auto">
          <a:xfrm>
            <a:off x="5838229" y="1282838"/>
            <a:ext cx="12960" cy="5001773"/>
          </a:xfrm>
          <a:prstGeom prst="line">
            <a:avLst/>
          </a:prstGeom>
          <a:solidFill>
            <a:schemeClr val="accent1"/>
          </a:solidFill>
          <a:ln w="76200" cap="flat" cmpd="sng" algn="ctr">
            <a:solidFill>
              <a:schemeClr val="tx1">
                <a:lumMod val="50000"/>
                <a:lumOff val="50000"/>
              </a:schemeClr>
            </a:solidFill>
            <a:prstDash val="solid"/>
            <a:round/>
            <a:headEnd type="none" w="med" len="med"/>
            <a:tailEnd type="none" w="med" len="med"/>
          </a:ln>
          <a:effectLst/>
        </p:spPr>
      </p:cxnSp>
      <p:sp>
        <p:nvSpPr>
          <p:cNvPr id="13" name="Rounded Rectangle 12"/>
          <p:cNvSpPr/>
          <p:nvPr/>
        </p:nvSpPr>
        <p:spPr bwMode="auto">
          <a:xfrm>
            <a:off x="1713831" y="2215811"/>
            <a:ext cx="1655753" cy="440571"/>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t>AIA</a:t>
            </a:r>
            <a:endParaRPr kumimoji="0" lang="en-US" sz="1600" b="0" i="0" u="none" strike="noStrike" cap="none" normalizeH="0" baseline="0" dirty="0" smtClean="0">
              <a:ln>
                <a:noFill/>
              </a:ln>
              <a:solidFill>
                <a:schemeClr val="tx1"/>
              </a:solidFill>
              <a:effectLst/>
            </a:endParaRPr>
          </a:p>
        </p:txBody>
      </p:sp>
      <p:sp>
        <p:nvSpPr>
          <p:cNvPr id="14" name="Rounded Rectangle 13"/>
          <p:cNvSpPr/>
          <p:nvPr/>
        </p:nvSpPr>
        <p:spPr bwMode="auto">
          <a:xfrm>
            <a:off x="1710711" y="2731034"/>
            <a:ext cx="1655753" cy="440571"/>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t>SOAP (WSA)</a:t>
            </a:r>
            <a:endParaRPr kumimoji="0" lang="en-US" sz="1600" b="0" i="0" u="none" strike="noStrike" cap="none" normalizeH="0" baseline="0" dirty="0" smtClean="0">
              <a:ln>
                <a:noFill/>
              </a:ln>
              <a:solidFill>
                <a:schemeClr val="tx1"/>
              </a:solidFill>
              <a:effectLst/>
            </a:endParaRPr>
          </a:p>
        </p:txBody>
      </p:sp>
      <p:sp>
        <p:nvSpPr>
          <p:cNvPr id="15" name="Rounded Rectangle 14"/>
          <p:cNvSpPr/>
          <p:nvPr/>
        </p:nvSpPr>
        <p:spPr bwMode="auto">
          <a:xfrm>
            <a:off x="1697752" y="3236394"/>
            <a:ext cx="1655753" cy="440571"/>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t>Mobile [REST]</a:t>
            </a:r>
            <a:endParaRPr kumimoji="0" lang="en-US" sz="1600" b="0" i="0" u="none" strike="noStrike" cap="none" normalizeH="0" baseline="0" dirty="0" smtClean="0">
              <a:ln>
                <a:noFill/>
              </a:ln>
              <a:solidFill>
                <a:schemeClr val="tx1"/>
              </a:solidFill>
              <a:effectLst/>
            </a:endParaRPr>
          </a:p>
        </p:txBody>
      </p:sp>
      <p:sp>
        <p:nvSpPr>
          <p:cNvPr id="17" name="Up-Down Arrow 16"/>
          <p:cNvSpPr/>
          <p:nvPr/>
        </p:nvSpPr>
        <p:spPr bwMode="auto">
          <a:xfrm>
            <a:off x="2381510" y="4739518"/>
            <a:ext cx="194399" cy="323949"/>
          </a:xfrm>
          <a:prstGeom prst="upDownArrow">
            <a:avLst/>
          </a:prstGeom>
          <a:solidFill>
            <a:schemeClr val="accent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8" name="Rounded Rectangle 17"/>
          <p:cNvSpPr/>
          <p:nvPr/>
        </p:nvSpPr>
        <p:spPr bwMode="auto">
          <a:xfrm>
            <a:off x="1409515" y="5529954"/>
            <a:ext cx="1998950" cy="301128"/>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grpSp>
        <p:nvGrpSpPr>
          <p:cNvPr id="31" name="Group 30"/>
          <p:cNvGrpSpPr/>
          <p:nvPr/>
        </p:nvGrpSpPr>
        <p:grpSpPr>
          <a:xfrm>
            <a:off x="8119645" y="5591650"/>
            <a:ext cx="1866231" cy="557191"/>
            <a:chOff x="5838695" y="5513902"/>
            <a:chExt cx="1866231" cy="557191"/>
          </a:xfrm>
        </p:grpSpPr>
        <p:sp>
          <p:nvSpPr>
            <p:cNvPr id="30" name="Rounded Rectangle 29"/>
            <p:cNvSpPr/>
            <p:nvPr/>
          </p:nvSpPr>
          <p:spPr bwMode="auto">
            <a:xfrm>
              <a:off x="6143495" y="5766870"/>
              <a:ext cx="1561431" cy="304223"/>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sp>
          <p:nvSpPr>
            <p:cNvPr id="29" name="Rounded Rectangle 28"/>
            <p:cNvSpPr/>
            <p:nvPr/>
          </p:nvSpPr>
          <p:spPr bwMode="auto">
            <a:xfrm>
              <a:off x="6068855" y="5705176"/>
              <a:ext cx="1561431" cy="304223"/>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sp>
          <p:nvSpPr>
            <p:cNvPr id="28" name="Rounded Rectangle 27"/>
            <p:cNvSpPr/>
            <p:nvPr/>
          </p:nvSpPr>
          <p:spPr bwMode="auto">
            <a:xfrm>
              <a:off x="6000935" y="5637290"/>
              <a:ext cx="1561431" cy="304223"/>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sp>
          <p:nvSpPr>
            <p:cNvPr id="27" name="Rounded Rectangle 26"/>
            <p:cNvSpPr/>
            <p:nvPr/>
          </p:nvSpPr>
          <p:spPr bwMode="auto">
            <a:xfrm>
              <a:off x="5926295" y="5575596"/>
              <a:ext cx="1561431" cy="304223"/>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sp>
          <p:nvSpPr>
            <p:cNvPr id="21" name="Rounded Rectangle 20"/>
            <p:cNvSpPr/>
            <p:nvPr/>
          </p:nvSpPr>
          <p:spPr bwMode="auto">
            <a:xfrm>
              <a:off x="5838695" y="5513902"/>
              <a:ext cx="1561431" cy="304223"/>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1 ABL Session</a:t>
              </a:r>
            </a:p>
          </p:txBody>
        </p:sp>
      </p:grpSp>
      <p:sp>
        <p:nvSpPr>
          <p:cNvPr id="22" name="Up-Down Arrow 21"/>
          <p:cNvSpPr/>
          <p:nvPr/>
        </p:nvSpPr>
        <p:spPr bwMode="auto">
          <a:xfrm>
            <a:off x="8962041" y="4749381"/>
            <a:ext cx="194399" cy="323949"/>
          </a:xfrm>
          <a:prstGeom prst="upDownArrow">
            <a:avLst/>
          </a:prstGeom>
          <a:solidFill>
            <a:schemeClr val="accent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3" name="Rounded Rectangle 22"/>
          <p:cNvSpPr/>
          <p:nvPr/>
        </p:nvSpPr>
        <p:spPr bwMode="auto">
          <a:xfrm>
            <a:off x="7928364" y="2795827"/>
            <a:ext cx="1674952" cy="1039732"/>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b="1" i="0" dirty="0" smtClean="0"/>
              <a:t>APSV</a:t>
            </a:r>
            <a:r>
              <a:rPr lang="en-US" sz="1800" i="0" dirty="0" smtClean="0"/>
              <a:t> (AIA)</a:t>
            </a:r>
            <a:br>
              <a:rPr lang="en-US" sz="1800" i="0" dirty="0" smtClean="0"/>
            </a:br>
            <a:r>
              <a:rPr lang="en-US" sz="1800" i="0" dirty="0" smtClean="0"/>
              <a:t>SOAP (WSA)</a:t>
            </a:r>
            <a:br>
              <a:rPr lang="en-US" sz="1800" i="0" dirty="0" smtClean="0"/>
            </a:br>
            <a:r>
              <a:rPr lang="en-US" sz="1800" i="0" dirty="0" smtClean="0"/>
              <a:t>Mobile [REST]</a:t>
            </a:r>
            <a:endParaRPr kumimoji="0" lang="en-US" sz="1600" b="0" i="0" u="none" strike="noStrike" cap="none" normalizeH="0" baseline="0" dirty="0" smtClean="0">
              <a:ln>
                <a:noFill/>
              </a:ln>
              <a:solidFill>
                <a:schemeClr val="tx1"/>
              </a:solidFill>
              <a:effectLst/>
            </a:endParaRPr>
          </a:p>
        </p:txBody>
      </p:sp>
      <p:sp>
        <p:nvSpPr>
          <p:cNvPr id="24" name="Rounded Rectangle 23"/>
          <p:cNvSpPr/>
          <p:nvPr/>
        </p:nvSpPr>
        <p:spPr bwMode="auto">
          <a:xfrm>
            <a:off x="7915404" y="4026831"/>
            <a:ext cx="2193350" cy="508456"/>
          </a:xfrm>
          <a:prstGeom prst="roundRect">
            <a:avLst/>
          </a:prstGeom>
          <a:solidFill>
            <a:schemeClr val="accent3">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000" b="1" i="0" u="none" strike="noStrike" cap="none" normalizeH="0" baseline="0" dirty="0" smtClean="0">
                <a:ln>
                  <a:noFill/>
                </a:ln>
                <a:solidFill>
                  <a:schemeClr val="tx1"/>
                </a:solidFill>
                <a:effectLst/>
                <a:latin typeface="Arial" charset="0"/>
              </a:rPr>
              <a:t>Session Manager</a:t>
            </a:r>
          </a:p>
        </p:txBody>
      </p:sp>
      <p:sp>
        <p:nvSpPr>
          <p:cNvPr id="26" name="Left-Up Arrow 25"/>
          <p:cNvSpPr/>
          <p:nvPr/>
        </p:nvSpPr>
        <p:spPr bwMode="auto">
          <a:xfrm flipV="1">
            <a:off x="9603317" y="3187657"/>
            <a:ext cx="285118" cy="829309"/>
          </a:xfrm>
          <a:prstGeom prst="leftUpArrow">
            <a:avLst/>
          </a:prstGeom>
          <a:solidFill>
            <a:schemeClr val="tx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33" name="Straight Arrow Connector 32"/>
          <p:cNvCxnSpPr/>
          <p:nvPr/>
        </p:nvCxnSpPr>
        <p:spPr bwMode="auto">
          <a:xfrm flipV="1">
            <a:off x="3641744" y="1943694"/>
            <a:ext cx="4224941" cy="25916"/>
          </a:xfrm>
          <a:prstGeom prst="straightConnector1">
            <a:avLst/>
          </a:prstGeom>
          <a:solidFill>
            <a:schemeClr val="accent1"/>
          </a:solidFill>
          <a:ln w="28575" cap="flat" cmpd="sng" algn="ctr">
            <a:solidFill>
              <a:schemeClr val="tx1"/>
            </a:solidFill>
            <a:prstDash val="dash"/>
            <a:round/>
            <a:headEnd type="none" w="med" len="med"/>
            <a:tailEnd type="arrow"/>
          </a:ln>
          <a:effectLst/>
        </p:spPr>
      </p:cxnSp>
      <p:sp>
        <p:nvSpPr>
          <p:cNvPr id="34" name="Right Brace 33"/>
          <p:cNvSpPr/>
          <p:nvPr/>
        </p:nvSpPr>
        <p:spPr bwMode="auto">
          <a:xfrm>
            <a:off x="3194506" y="2673546"/>
            <a:ext cx="518636" cy="483989"/>
          </a:xfrm>
          <a:prstGeom prst="rightBrace">
            <a:avLst/>
          </a:prstGeom>
          <a:noFill/>
          <a:ln w="28575"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35" name="Straight Arrow Connector 34"/>
          <p:cNvCxnSpPr/>
          <p:nvPr/>
        </p:nvCxnSpPr>
        <p:spPr bwMode="auto">
          <a:xfrm flipV="1">
            <a:off x="3576944" y="2886530"/>
            <a:ext cx="4390301" cy="41969"/>
          </a:xfrm>
          <a:prstGeom prst="straightConnector1">
            <a:avLst/>
          </a:prstGeom>
          <a:solidFill>
            <a:schemeClr val="accent1"/>
          </a:solidFill>
          <a:ln w="28575" cap="flat" cmpd="sng" algn="ctr">
            <a:solidFill>
              <a:schemeClr val="tx1"/>
            </a:solidFill>
            <a:prstDash val="dash"/>
            <a:round/>
            <a:headEnd type="none" w="med" len="med"/>
            <a:tailEnd type="arrow"/>
          </a:ln>
          <a:effectLst/>
        </p:spPr>
      </p:cxnSp>
      <p:cxnSp>
        <p:nvCxnSpPr>
          <p:cNvPr id="37" name="Straight Arrow Connector 36"/>
          <p:cNvCxnSpPr>
            <a:endCxn id="24" idx="1"/>
          </p:cNvCxnSpPr>
          <p:nvPr/>
        </p:nvCxnSpPr>
        <p:spPr bwMode="auto">
          <a:xfrm flipV="1">
            <a:off x="3654704" y="4281059"/>
            <a:ext cx="4260700" cy="20984"/>
          </a:xfrm>
          <a:prstGeom prst="straightConnector1">
            <a:avLst/>
          </a:prstGeom>
          <a:solidFill>
            <a:schemeClr val="accent1"/>
          </a:solidFill>
          <a:ln w="28575" cap="flat" cmpd="sng" algn="ctr">
            <a:solidFill>
              <a:schemeClr val="tx1"/>
            </a:solidFill>
            <a:prstDash val="dash"/>
            <a:round/>
            <a:headEnd type="none" w="med" len="med"/>
            <a:tailEnd type="arrow"/>
          </a:ln>
          <a:effectLst/>
        </p:spPr>
      </p:cxnSp>
      <p:sp>
        <p:nvSpPr>
          <p:cNvPr id="41" name="Right Brace 40"/>
          <p:cNvSpPr/>
          <p:nvPr/>
        </p:nvSpPr>
        <p:spPr bwMode="auto">
          <a:xfrm>
            <a:off x="3965742" y="5515804"/>
            <a:ext cx="285119" cy="475059"/>
          </a:xfrm>
          <a:prstGeom prst="rightBrace">
            <a:avLst/>
          </a:prstGeom>
          <a:no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cxnSp>
        <p:nvCxnSpPr>
          <p:cNvPr id="42" name="Straight Arrow Connector 41"/>
          <p:cNvCxnSpPr>
            <a:endCxn id="20" idx="1"/>
          </p:cNvCxnSpPr>
          <p:nvPr/>
        </p:nvCxnSpPr>
        <p:spPr bwMode="auto">
          <a:xfrm flipV="1">
            <a:off x="4302701" y="5719392"/>
            <a:ext cx="3599744" cy="20984"/>
          </a:xfrm>
          <a:prstGeom prst="straightConnector1">
            <a:avLst/>
          </a:prstGeom>
          <a:solidFill>
            <a:schemeClr val="accent1"/>
          </a:solidFill>
          <a:ln w="28575" cap="flat" cmpd="sng" algn="ctr">
            <a:solidFill>
              <a:schemeClr val="tx1"/>
            </a:solidFill>
            <a:prstDash val="dash"/>
            <a:round/>
            <a:headEnd type="none" w="med" len="med"/>
            <a:tailEnd type="arrow"/>
          </a:ln>
          <a:effectLst/>
        </p:spPr>
      </p:cxnSp>
      <p:sp>
        <p:nvSpPr>
          <p:cNvPr id="49" name="Rectangle 48"/>
          <p:cNvSpPr/>
          <p:nvPr/>
        </p:nvSpPr>
        <p:spPr bwMode="auto">
          <a:xfrm>
            <a:off x="959036" y="3900346"/>
            <a:ext cx="3317745" cy="2552718"/>
          </a:xfrm>
          <a:prstGeom prst="rect">
            <a:avLst/>
          </a:prstGeom>
          <a:noFill/>
          <a:ln w="12700" cap="flat" cmpd="sng" algn="ctr">
            <a:solidFill>
              <a:schemeClr val="tx1"/>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51" name="Left Arrow Callout 50"/>
          <p:cNvSpPr/>
          <p:nvPr/>
        </p:nvSpPr>
        <p:spPr bwMode="auto">
          <a:xfrm>
            <a:off x="4211981" y="4600075"/>
            <a:ext cx="1438554" cy="803393"/>
          </a:xfrm>
          <a:prstGeom prst="leftArrowCallout">
            <a:avLst>
              <a:gd name="adj1" fmla="val 18549"/>
              <a:gd name="adj2" fmla="val 25000"/>
              <a:gd name="adj3" fmla="val 44358"/>
              <a:gd name="adj4" fmla="val 64977"/>
            </a:avLst>
          </a:prstGeom>
          <a:noFill/>
          <a:ln w="12700" cap="flat" cmpd="sng" algn="ctr">
            <a:solidFill>
              <a:schemeClr val="tx1"/>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400" b="0" i="0" u="none" strike="noStrike" cap="none" normalizeH="0" baseline="0" dirty="0" smtClean="0">
                <a:ln>
                  <a:noFill/>
                </a:ln>
                <a:solidFill>
                  <a:schemeClr val="tx1"/>
                </a:solidFill>
                <a:effectLst/>
                <a:latin typeface="Arial" charset="0"/>
              </a:rPr>
              <a:t>1 named</a:t>
            </a:r>
            <a:br>
              <a:rPr kumimoji="0" lang="en-US" sz="1400" b="0" i="0" u="none" strike="noStrike" cap="none" normalizeH="0" baseline="0" dirty="0" smtClean="0">
                <a:ln>
                  <a:noFill/>
                </a:ln>
                <a:solidFill>
                  <a:schemeClr val="tx1"/>
                </a:solidFill>
                <a:effectLst/>
                <a:latin typeface="Arial" charset="0"/>
              </a:rPr>
            </a:br>
            <a:r>
              <a:rPr kumimoji="0" lang="en-US" sz="1400" b="0" i="0" u="none" strike="noStrike" cap="none" normalizeH="0" baseline="0" dirty="0" smtClean="0">
                <a:ln>
                  <a:noFill/>
                </a:ln>
                <a:solidFill>
                  <a:schemeClr val="tx1"/>
                </a:solidFill>
                <a:effectLst/>
                <a:latin typeface="Arial" charset="0"/>
              </a:rPr>
              <a:t>AppServer</a:t>
            </a:r>
            <a:br>
              <a:rPr kumimoji="0" lang="en-US" sz="1400" b="0" i="0" u="none" strike="noStrike" cap="none" normalizeH="0" baseline="0" dirty="0" smtClean="0">
                <a:ln>
                  <a:noFill/>
                </a:ln>
                <a:solidFill>
                  <a:schemeClr val="tx1"/>
                </a:solidFill>
                <a:effectLst/>
                <a:latin typeface="Arial" charset="0"/>
              </a:rPr>
            </a:br>
            <a:r>
              <a:rPr kumimoji="0" lang="en-US" sz="1400" b="0" i="0" u="none" strike="noStrike" cap="none" normalizeH="0" baseline="0" dirty="0" smtClean="0">
                <a:ln>
                  <a:noFill/>
                </a:ln>
                <a:solidFill>
                  <a:schemeClr val="tx1"/>
                </a:solidFill>
                <a:effectLst/>
                <a:latin typeface="Arial" charset="0"/>
              </a:rPr>
              <a:t>Instance</a:t>
            </a:r>
          </a:p>
        </p:txBody>
      </p:sp>
      <p:sp>
        <p:nvSpPr>
          <p:cNvPr id="52" name="Rectangle 51"/>
          <p:cNvSpPr/>
          <p:nvPr/>
        </p:nvSpPr>
        <p:spPr bwMode="auto">
          <a:xfrm>
            <a:off x="7594526" y="1487070"/>
            <a:ext cx="2938787" cy="4953036"/>
          </a:xfrm>
          <a:prstGeom prst="rect">
            <a:avLst/>
          </a:prstGeom>
          <a:noFill/>
          <a:ln w="12700" cap="flat" cmpd="sng" algn="ctr">
            <a:solidFill>
              <a:schemeClr val="tx1"/>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53" name="Left Arrow Callout 52"/>
          <p:cNvSpPr/>
          <p:nvPr/>
        </p:nvSpPr>
        <p:spPr bwMode="auto">
          <a:xfrm>
            <a:off x="10507394" y="4519235"/>
            <a:ext cx="1386713" cy="803393"/>
          </a:xfrm>
          <a:prstGeom prst="leftArrowCallout">
            <a:avLst>
              <a:gd name="adj1" fmla="val 18549"/>
              <a:gd name="adj2" fmla="val 25000"/>
              <a:gd name="adj3" fmla="val 44358"/>
              <a:gd name="adj4" fmla="val 64977"/>
            </a:avLst>
          </a:prstGeom>
          <a:noFill/>
          <a:ln w="12700" cap="flat" cmpd="sng" algn="ctr">
            <a:solidFill>
              <a:schemeClr val="tx1"/>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kumimoji="0" lang="en-US" sz="1400" b="0" i="0" u="none" strike="noStrike" cap="none" normalizeH="0" baseline="0" dirty="0" smtClean="0">
                <a:ln>
                  <a:noFill/>
                </a:ln>
                <a:solidFill>
                  <a:schemeClr val="tx1"/>
                </a:solidFill>
                <a:effectLst/>
              </a:rPr>
              <a:t>1 named</a:t>
            </a:r>
            <a:br>
              <a:rPr kumimoji="0" lang="en-US" sz="1400" b="0" i="0" u="none" strike="noStrike" cap="none" normalizeH="0" baseline="0" dirty="0" smtClean="0">
                <a:ln>
                  <a:noFill/>
                </a:ln>
                <a:solidFill>
                  <a:schemeClr val="tx1"/>
                </a:solidFill>
                <a:effectLst/>
              </a:rPr>
            </a:br>
            <a:r>
              <a:rPr kumimoji="0" lang="en-US" sz="1400" b="0" i="0" u="none" strike="noStrike" cap="none" normalizeH="0" baseline="0" dirty="0" smtClean="0">
                <a:ln>
                  <a:noFill/>
                </a:ln>
                <a:solidFill>
                  <a:schemeClr val="tx1"/>
                </a:solidFill>
                <a:effectLst/>
              </a:rPr>
              <a:t>PAS</a:t>
            </a:r>
            <a:r>
              <a:rPr lang="en-US" sz="1400" i="0" dirty="0"/>
              <a:t> for </a:t>
            </a:r>
            <a:r>
              <a:rPr kumimoji="0" lang="en-US" sz="1400" b="0" i="0" u="none" strike="noStrike" cap="none" normalizeH="0" baseline="0" dirty="0" smtClean="0">
                <a:ln>
                  <a:noFill/>
                </a:ln>
                <a:solidFill>
                  <a:schemeClr val="tx1"/>
                </a:solidFill>
                <a:effectLst/>
              </a:rPr>
              <a:t>OE</a:t>
            </a:r>
            <a:br>
              <a:rPr kumimoji="0" lang="en-US" sz="1400" b="0" i="0" u="none" strike="noStrike" cap="none" normalizeH="0" baseline="0" dirty="0" smtClean="0">
                <a:ln>
                  <a:noFill/>
                </a:ln>
                <a:solidFill>
                  <a:schemeClr val="tx1"/>
                </a:solidFill>
                <a:effectLst/>
              </a:rPr>
            </a:br>
            <a:r>
              <a:rPr kumimoji="0" lang="en-US" sz="1400" b="0" i="0" u="none" strike="noStrike" cap="none" normalizeH="0" baseline="0" dirty="0" smtClean="0">
                <a:ln>
                  <a:noFill/>
                </a:ln>
                <a:solidFill>
                  <a:schemeClr val="tx1"/>
                </a:solidFill>
                <a:effectLst/>
              </a:rPr>
              <a:t>Instance</a:t>
            </a:r>
          </a:p>
        </p:txBody>
      </p:sp>
      <p:grpSp>
        <p:nvGrpSpPr>
          <p:cNvPr id="58" name="Group 57"/>
          <p:cNvGrpSpPr/>
          <p:nvPr/>
        </p:nvGrpSpPr>
        <p:grpSpPr>
          <a:xfrm>
            <a:off x="1412633" y="2381167"/>
            <a:ext cx="311040" cy="1700590"/>
            <a:chOff x="1412633" y="2381167"/>
            <a:chExt cx="311040" cy="1700590"/>
          </a:xfrm>
        </p:grpSpPr>
        <p:sp>
          <p:nvSpPr>
            <p:cNvPr id="56" name="Right Arrow 55"/>
            <p:cNvSpPr/>
            <p:nvPr/>
          </p:nvSpPr>
          <p:spPr bwMode="auto">
            <a:xfrm>
              <a:off x="1503354" y="2889626"/>
              <a:ext cx="220319" cy="129579"/>
            </a:xfrm>
            <a:prstGeom prst="rightArrow">
              <a:avLst/>
            </a:prstGeom>
            <a:solidFill>
              <a:schemeClr val="tx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57" name="Right Arrow 56"/>
            <p:cNvSpPr/>
            <p:nvPr/>
          </p:nvSpPr>
          <p:spPr bwMode="auto">
            <a:xfrm>
              <a:off x="1487275" y="3391891"/>
              <a:ext cx="220319" cy="129579"/>
            </a:xfrm>
            <a:prstGeom prst="rightArrow">
              <a:avLst/>
            </a:prstGeom>
            <a:solidFill>
              <a:schemeClr val="tx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55" name="Left-Up Arrow 54"/>
            <p:cNvSpPr/>
            <p:nvPr/>
          </p:nvSpPr>
          <p:spPr bwMode="auto">
            <a:xfrm flipH="1" flipV="1">
              <a:off x="1412633" y="2381167"/>
              <a:ext cx="281999" cy="1700590"/>
            </a:xfrm>
            <a:prstGeom prst="leftUpArrow">
              <a:avLst/>
            </a:prstGeom>
            <a:solidFill>
              <a:schemeClr val="tx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grpSp>
      <p:grpSp>
        <p:nvGrpSpPr>
          <p:cNvPr id="11" name="Group 10"/>
          <p:cNvGrpSpPr/>
          <p:nvPr/>
        </p:nvGrpSpPr>
        <p:grpSpPr>
          <a:xfrm>
            <a:off x="8015966" y="2067083"/>
            <a:ext cx="2008790" cy="660856"/>
            <a:chOff x="8015966" y="2067083"/>
            <a:chExt cx="2008790" cy="660856"/>
          </a:xfrm>
        </p:grpSpPr>
        <p:sp>
          <p:nvSpPr>
            <p:cNvPr id="45" name="Rounded Rectangle 44"/>
            <p:cNvSpPr/>
            <p:nvPr/>
          </p:nvSpPr>
          <p:spPr bwMode="auto">
            <a:xfrm>
              <a:off x="8015966" y="2067083"/>
              <a:ext cx="1998950" cy="301128"/>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chemeClr val="tx1"/>
                  </a:solidFill>
                  <a:effectLst/>
                  <a:latin typeface="Arial" charset="0"/>
                </a:rPr>
                <a:t>PAS extensions</a:t>
              </a:r>
            </a:p>
          </p:txBody>
        </p:sp>
        <p:sp>
          <p:nvSpPr>
            <p:cNvPr id="46" name="Rounded Rectangle 45"/>
            <p:cNvSpPr/>
            <p:nvPr/>
          </p:nvSpPr>
          <p:spPr bwMode="auto">
            <a:xfrm>
              <a:off x="8025806" y="2426811"/>
              <a:ext cx="1998950" cy="301128"/>
            </a:xfrm>
            <a:prstGeom prst="roundRect">
              <a:avLst/>
            </a:prstGeom>
            <a:solidFill>
              <a:schemeClr val="accent4">
                <a:lumMod val="20000"/>
                <a:lumOff val="8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t>OEPAS</a:t>
              </a:r>
              <a:r>
                <a:rPr kumimoji="0" lang="en-US" sz="1600" b="0" i="0" u="none" strike="noStrike" cap="none" normalizeH="0" baseline="0" dirty="0" smtClean="0">
                  <a:ln>
                    <a:noFill/>
                  </a:ln>
                  <a:solidFill>
                    <a:schemeClr val="tx1"/>
                  </a:solidFill>
                  <a:effectLst/>
                </a:rPr>
                <a:t> extensions</a:t>
              </a:r>
            </a:p>
          </p:txBody>
        </p:sp>
      </p:grpSp>
      <p:sp>
        <p:nvSpPr>
          <p:cNvPr id="48" name="Left Arrow Callout 47"/>
          <p:cNvSpPr/>
          <p:nvPr/>
        </p:nvSpPr>
        <p:spPr bwMode="auto">
          <a:xfrm>
            <a:off x="9642197" y="2676110"/>
            <a:ext cx="2261752" cy="803393"/>
          </a:xfrm>
          <a:prstGeom prst="leftArrowCallout">
            <a:avLst>
              <a:gd name="adj1" fmla="val 18549"/>
              <a:gd name="adj2" fmla="val 25000"/>
              <a:gd name="adj3" fmla="val 44358"/>
              <a:gd name="adj4" fmla="val 43776"/>
            </a:avLst>
          </a:prstGeom>
          <a:noFill/>
          <a:ln w="12700" cap="flat" cmpd="sng" algn="ctr">
            <a:solidFill>
              <a:schemeClr val="tx1"/>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400" b="0" i="0" u="none" strike="noStrike" cap="none" normalizeH="0" baseline="0" dirty="0" smtClean="0">
                <a:ln>
                  <a:noFill/>
                </a:ln>
                <a:solidFill>
                  <a:schemeClr val="tx1"/>
                </a:solidFill>
                <a:effectLst/>
                <a:latin typeface="Arial" charset="0"/>
              </a:rPr>
              <a:t>1</a:t>
            </a:r>
            <a:r>
              <a:rPr kumimoji="0" lang="en-US" sz="14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err="1" smtClean="0">
                <a:ln>
                  <a:noFill/>
                </a:ln>
                <a:solidFill>
                  <a:schemeClr val="tx1"/>
                </a:solidFill>
                <a:effectLst/>
                <a:latin typeface="Arial" charset="0"/>
              </a:rPr>
              <a:t>oeabl</a:t>
            </a:r>
            <a:r>
              <a:rPr kumimoji="0" lang="en-US" sz="1400" b="0" i="0" u="none" strike="noStrike" cap="none" normalizeH="0" baseline="0" dirty="0" smtClean="0">
                <a:ln>
                  <a:noFill/>
                </a:ln>
                <a:solidFill>
                  <a:schemeClr val="tx1"/>
                </a:solidFill>
                <a:effectLst/>
                <a:latin typeface="Arial" charset="0"/>
              </a:rPr>
              <a:t/>
            </a:r>
            <a:br>
              <a:rPr kumimoji="0" lang="en-US" sz="1400" b="0" i="0" u="none" strike="noStrike" cap="none" normalizeH="0" baseline="0" dirty="0" smtClean="0">
                <a:ln>
                  <a:noFill/>
                </a:ln>
                <a:solidFill>
                  <a:schemeClr val="tx1"/>
                </a:solidFill>
                <a:effectLst/>
                <a:latin typeface="Arial" charset="0"/>
              </a:rPr>
            </a:br>
            <a:r>
              <a:rPr kumimoji="0" lang="en-US" sz="1400" b="0" i="0" u="none" strike="noStrike" cap="none" normalizeH="0" baseline="0" dirty="0" smtClean="0">
                <a:ln>
                  <a:noFill/>
                </a:ln>
                <a:solidFill>
                  <a:schemeClr val="tx1"/>
                </a:solidFill>
                <a:effectLst/>
                <a:latin typeface="Arial" charset="0"/>
              </a:rPr>
              <a:t>web </a:t>
            </a:r>
            <a:br>
              <a:rPr kumimoji="0" lang="en-US" sz="1400" b="0" i="0" u="none" strike="noStrike" cap="none" normalizeH="0" baseline="0" dirty="0" smtClean="0">
                <a:ln>
                  <a:noFill/>
                </a:ln>
                <a:solidFill>
                  <a:schemeClr val="tx1"/>
                </a:solidFill>
                <a:effectLst/>
                <a:latin typeface="Arial" charset="0"/>
              </a:rPr>
            </a:br>
            <a:r>
              <a:rPr kumimoji="0" lang="en-US" sz="1400" b="0" i="0" u="none" strike="noStrike" cap="none" normalizeH="0" baseline="0" dirty="0" smtClean="0">
                <a:ln>
                  <a:noFill/>
                </a:ln>
                <a:solidFill>
                  <a:schemeClr val="tx1"/>
                </a:solidFill>
                <a:effectLst/>
                <a:latin typeface="Arial" charset="0"/>
              </a:rPr>
              <a:t>application</a:t>
            </a:r>
          </a:p>
        </p:txBody>
      </p:sp>
    </p:spTree>
    <p:custDataLst>
      <p:tags r:id="rId1"/>
    </p:custDataLst>
    <p:extLst>
      <p:ext uri="{BB962C8B-B14F-4D97-AF65-F5344CB8AC3E}">
        <p14:creationId xmlns:p14="http://schemas.microsoft.com/office/powerpoint/2010/main" val="4136952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25" grpId="0" animBg="1"/>
      <p:bldP spid="5" grpId="0" animBg="1"/>
      <p:bldP spid="6" grpId="0" animBg="1"/>
      <p:bldP spid="13" grpId="0" animBg="1"/>
      <p:bldP spid="14" grpId="0" animBg="1"/>
      <p:bldP spid="15" grpId="0" animBg="1"/>
      <p:bldP spid="17" grpId="0" animBg="1"/>
      <p:bldP spid="18" grpId="0" animBg="1"/>
      <p:bldP spid="22" grpId="0" animBg="1"/>
      <p:bldP spid="23" grpId="0" animBg="1"/>
      <p:bldP spid="24" grpId="0" animBg="1"/>
      <p:bldP spid="26" grpId="0" animBg="1"/>
      <p:bldP spid="34" grpId="0" animBg="1"/>
      <p:bldP spid="41" grpId="0" animBg="1"/>
      <p:bldP spid="49" grpId="0" animBg="1"/>
      <p:bldP spid="51" grpId="0" animBg="1"/>
      <p:bldP spid="51" grpId="1" animBg="1"/>
      <p:bldP spid="52" grpId="0" animBg="1"/>
      <p:bldP spid="53" grpId="0" animBg="1"/>
      <p:bldP spid="4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Classic AppServer Instances versus PAS for </a:t>
            </a:r>
            <a:r>
              <a:rPr lang="en-US" dirty="0" err="1" smtClean="0"/>
              <a:t>OpenEdge</a:t>
            </a:r>
            <a:r>
              <a:rPr lang="en-US" dirty="0" smtClean="0"/>
              <a:t> </a:t>
            </a:r>
            <a:r>
              <a:rPr lang="en-US" dirty="0"/>
              <a:t>Instances</a:t>
            </a:r>
          </a:p>
        </p:txBody>
      </p:sp>
      <p:sp>
        <p:nvSpPr>
          <p:cNvPr id="3" name="Text Placeholder 2"/>
          <p:cNvSpPr>
            <a:spLocks noGrp="1"/>
          </p:cNvSpPr>
          <p:nvPr>
            <p:ph type="body" idx="1"/>
          </p:nvPr>
        </p:nvSpPr>
        <p:spPr/>
        <p:txBody>
          <a:bodyPr/>
          <a:lstStyle/>
          <a:p>
            <a:r>
              <a:rPr lang="en-US" sz="2800" dirty="0" err="1" smtClean="0">
                <a:solidFill>
                  <a:srgbClr val="FF4E00"/>
                </a:solidFill>
              </a:rPr>
              <a:t>AppServer</a:t>
            </a:r>
            <a:r>
              <a:rPr lang="en-US" sz="2800" dirty="0" smtClean="0">
                <a:solidFill>
                  <a:srgbClr val="FF4E00"/>
                </a:solidFill>
              </a:rPr>
              <a:t> </a:t>
            </a:r>
            <a:r>
              <a:rPr lang="en-US" sz="2800" dirty="0" err="1" smtClean="0">
                <a:solidFill>
                  <a:srgbClr val="FF4E00"/>
                </a:solidFill>
              </a:rPr>
              <a:t>classique</a:t>
            </a:r>
            <a:endParaRPr lang="en-US" sz="2800" dirty="0">
              <a:solidFill>
                <a:srgbClr val="FF4E00"/>
              </a:solidFill>
            </a:endParaRPr>
          </a:p>
        </p:txBody>
      </p:sp>
      <p:sp>
        <p:nvSpPr>
          <p:cNvPr id="4" name="Content Placeholder 3"/>
          <p:cNvSpPr>
            <a:spLocks noGrp="1"/>
          </p:cNvSpPr>
          <p:nvPr>
            <p:ph sz="half" idx="2"/>
          </p:nvPr>
        </p:nvSpPr>
        <p:spPr>
          <a:xfrm>
            <a:off x="609440" y="1991189"/>
            <a:ext cx="5303189" cy="4238369"/>
          </a:xfrm>
        </p:spPr>
        <p:txBody>
          <a:bodyPr/>
          <a:lstStyle/>
          <a:p>
            <a:pPr>
              <a:lnSpc>
                <a:spcPct val="120000"/>
              </a:lnSpc>
            </a:pPr>
            <a:r>
              <a:rPr lang="en-US" dirty="0" err="1" smtClean="0"/>
              <a:t>Chaque</a:t>
            </a:r>
            <a:r>
              <a:rPr lang="en-US" dirty="0" smtClean="0"/>
              <a:t> instance </a:t>
            </a:r>
            <a:r>
              <a:rPr lang="en-US" dirty="0" err="1" smtClean="0"/>
              <a:t>d’Appserver</a:t>
            </a:r>
            <a:r>
              <a:rPr lang="en-US" dirty="0" smtClean="0"/>
              <a:t> a un nom</a:t>
            </a:r>
          </a:p>
          <a:p>
            <a:pPr>
              <a:lnSpc>
                <a:spcPct val="120000"/>
              </a:lnSpc>
            </a:pPr>
            <a:r>
              <a:rPr lang="en-US" dirty="0" smtClean="0"/>
              <a:t>Les instances </a:t>
            </a:r>
            <a:r>
              <a:rPr lang="en-US" dirty="0" err="1" smtClean="0"/>
              <a:t>sont</a:t>
            </a:r>
            <a:r>
              <a:rPr lang="en-US" dirty="0" smtClean="0"/>
              <a:t> </a:t>
            </a:r>
            <a:r>
              <a:rPr lang="en-US" dirty="0" err="1" smtClean="0"/>
              <a:t>définis</a:t>
            </a:r>
            <a:r>
              <a:rPr lang="en-US" dirty="0" smtClean="0"/>
              <a:t> </a:t>
            </a:r>
            <a:r>
              <a:rPr lang="en-US" dirty="0" err="1" smtClean="0"/>
              <a:t>dans</a:t>
            </a:r>
            <a:r>
              <a:rPr lang="en-US" dirty="0" smtClean="0"/>
              <a:t> le repertoire </a:t>
            </a:r>
            <a:r>
              <a:rPr lang="en-US" dirty="0" err="1" smtClean="0"/>
              <a:t>d’installation</a:t>
            </a:r>
            <a:r>
              <a:rPr lang="en-US" dirty="0" smtClean="0"/>
              <a:t> de Progress</a:t>
            </a:r>
          </a:p>
          <a:p>
            <a:pPr>
              <a:lnSpc>
                <a:spcPct val="120000"/>
              </a:lnSpc>
            </a:pPr>
            <a:r>
              <a:rPr lang="en-US" dirty="0" smtClean="0"/>
              <a:t>Les instances </a:t>
            </a:r>
            <a:r>
              <a:rPr lang="en-US" dirty="0" err="1" smtClean="0"/>
              <a:t>sont</a:t>
            </a:r>
            <a:r>
              <a:rPr lang="en-US" dirty="0" smtClean="0"/>
              <a:t> </a:t>
            </a:r>
            <a:r>
              <a:rPr lang="en-US" dirty="0" err="1" smtClean="0"/>
              <a:t>supprimées</a:t>
            </a:r>
            <a:r>
              <a:rPr lang="en-US" dirty="0" smtClean="0"/>
              <a:t> </a:t>
            </a:r>
            <a:r>
              <a:rPr lang="en-US" dirty="0" err="1" smtClean="0"/>
              <a:t>lors</a:t>
            </a:r>
            <a:r>
              <a:rPr lang="en-US" dirty="0" smtClean="0"/>
              <a:t> de la </a:t>
            </a:r>
            <a:r>
              <a:rPr lang="en-US" dirty="0" err="1" smtClean="0"/>
              <a:t>désinstallation</a:t>
            </a:r>
            <a:endParaRPr lang="en-US" dirty="0" smtClean="0"/>
          </a:p>
          <a:p>
            <a:pPr>
              <a:lnSpc>
                <a:spcPct val="120000"/>
              </a:lnSpc>
            </a:pPr>
            <a:r>
              <a:rPr lang="en-US" dirty="0" smtClean="0"/>
              <a:t>Les instances de broker et </a:t>
            </a:r>
            <a:r>
              <a:rPr lang="en-US" dirty="0" err="1" smtClean="0"/>
              <a:t>d’agents</a:t>
            </a:r>
            <a:r>
              <a:rPr lang="en-US" dirty="0" smtClean="0"/>
              <a:t> ne </a:t>
            </a:r>
            <a:r>
              <a:rPr lang="en-US" dirty="0" err="1" smtClean="0"/>
              <a:t>sont</a:t>
            </a:r>
            <a:r>
              <a:rPr lang="en-US" dirty="0" smtClean="0"/>
              <a:t> pas </a:t>
            </a:r>
            <a:r>
              <a:rPr lang="en-US" dirty="0" err="1" smtClean="0"/>
              <a:t>transférables</a:t>
            </a:r>
            <a:endParaRPr lang="en-US" dirty="0" smtClean="0"/>
          </a:p>
          <a:p>
            <a:pPr>
              <a:lnSpc>
                <a:spcPct val="120000"/>
              </a:lnSpc>
            </a:pPr>
            <a:r>
              <a:rPr lang="en-US" dirty="0" smtClean="0"/>
              <a:t>Pas de packaging </a:t>
            </a:r>
            <a:r>
              <a:rPr lang="en-US" dirty="0" err="1" smtClean="0"/>
              <a:t>d’une</a:t>
            </a:r>
            <a:r>
              <a:rPr lang="en-US" dirty="0" smtClean="0"/>
              <a:t> instance</a:t>
            </a:r>
            <a:endParaRPr lang="en-US" dirty="0"/>
          </a:p>
          <a:p>
            <a:endParaRPr lang="en-US" dirty="0" smtClean="0"/>
          </a:p>
        </p:txBody>
      </p:sp>
      <p:sp>
        <p:nvSpPr>
          <p:cNvPr id="5" name="Text Placeholder 4"/>
          <p:cNvSpPr>
            <a:spLocks noGrp="1"/>
          </p:cNvSpPr>
          <p:nvPr>
            <p:ph type="body" sz="quarter" idx="3"/>
          </p:nvPr>
        </p:nvSpPr>
        <p:spPr>
          <a:xfrm>
            <a:off x="6369269" y="1200150"/>
            <a:ext cx="5387630" cy="639762"/>
          </a:xfrm>
        </p:spPr>
        <p:txBody>
          <a:bodyPr/>
          <a:lstStyle/>
          <a:p>
            <a:r>
              <a:rPr lang="en-US" sz="2800" dirty="0">
                <a:solidFill>
                  <a:srgbClr val="FF4E00"/>
                </a:solidFill>
              </a:rPr>
              <a:t>PAS for </a:t>
            </a:r>
            <a:r>
              <a:rPr lang="en-US" sz="2800" dirty="0" err="1" smtClean="0">
                <a:solidFill>
                  <a:srgbClr val="FF4E00"/>
                </a:solidFill>
              </a:rPr>
              <a:t>OpenEdge</a:t>
            </a:r>
            <a:endParaRPr lang="en-US" sz="2800" dirty="0">
              <a:solidFill>
                <a:srgbClr val="FF4E00"/>
              </a:solidFill>
            </a:endParaRPr>
          </a:p>
        </p:txBody>
      </p:sp>
      <p:sp>
        <p:nvSpPr>
          <p:cNvPr id="6" name="Content Placeholder 5"/>
          <p:cNvSpPr>
            <a:spLocks noGrp="1"/>
          </p:cNvSpPr>
          <p:nvPr>
            <p:ph sz="quarter" idx="4"/>
          </p:nvPr>
        </p:nvSpPr>
        <p:spPr>
          <a:xfrm>
            <a:off x="6369269" y="1991189"/>
            <a:ext cx="5387630" cy="4238369"/>
          </a:xfrm>
        </p:spPr>
        <p:txBody>
          <a:bodyPr/>
          <a:lstStyle/>
          <a:p>
            <a:pPr>
              <a:lnSpc>
                <a:spcPct val="120000"/>
              </a:lnSpc>
            </a:pPr>
            <a:r>
              <a:rPr lang="en-US" dirty="0" err="1" smtClean="0"/>
              <a:t>Chaque</a:t>
            </a:r>
            <a:r>
              <a:rPr lang="en-US" dirty="0" smtClean="0"/>
              <a:t> instance PAS for OE a un nom</a:t>
            </a:r>
          </a:p>
          <a:p>
            <a:pPr>
              <a:lnSpc>
                <a:spcPct val="120000"/>
              </a:lnSpc>
            </a:pPr>
            <a:r>
              <a:rPr lang="en-US" dirty="0" smtClean="0"/>
              <a:t>Les instances </a:t>
            </a:r>
            <a:r>
              <a:rPr lang="en-US" dirty="0" err="1" smtClean="0"/>
              <a:t>sont</a:t>
            </a:r>
            <a:r>
              <a:rPr lang="en-US" dirty="0" smtClean="0"/>
              <a:t> </a:t>
            </a:r>
            <a:r>
              <a:rPr lang="en-US" dirty="0" err="1" smtClean="0"/>
              <a:t>définies</a:t>
            </a:r>
            <a:r>
              <a:rPr lang="en-US" dirty="0" smtClean="0"/>
              <a:t> </a:t>
            </a:r>
            <a:r>
              <a:rPr lang="en-US" dirty="0" err="1" smtClean="0"/>
              <a:t>en</a:t>
            </a:r>
            <a:r>
              <a:rPr lang="en-US" dirty="0" smtClean="0"/>
              <a:t> </a:t>
            </a:r>
            <a:r>
              <a:rPr lang="en-US" dirty="0" err="1" smtClean="0"/>
              <a:t>dehors</a:t>
            </a:r>
            <a:r>
              <a:rPr lang="en-US" dirty="0" smtClean="0"/>
              <a:t> de </a:t>
            </a:r>
            <a:r>
              <a:rPr lang="en-US" dirty="0" err="1" smtClean="0"/>
              <a:t>l’installation</a:t>
            </a:r>
            <a:r>
              <a:rPr lang="en-US" dirty="0" smtClean="0"/>
              <a:t> Progress</a:t>
            </a:r>
          </a:p>
          <a:p>
            <a:pPr>
              <a:lnSpc>
                <a:spcPct val="120000"/>
              </a:lnSpc>
            </a:pPr>
            <a:r>
              <a:rPr lang="en-US" dirty="0" smtClean="0"/>
              <a:t>Les instances ne </a:t>
            </a:r>
            <a:r>
              <a:rPr lang="en-US" dirty="0" err="1" smtClean="0"/>
              <a:t>sont</a:t>
            </a:r>
            <a:r>
              <a:rPr lang="en-US" dirty="0" smtClean="0"/>
              <a:t> pas </a:t>
            </a:r>
            <a:r>
              <a:rPr lang="en-US" dirty="0" err="1" smtClean="0"/>
              <a:t>supprimées</a:t>
            </a:r>
            <a:r>
              <a:rPr lang="en-US" dirty="0" smtClean="0"/>
              <a:t> </a:t>
            </a:r>
            <a:r>
              <a:rPr lang="en-US" dirty="0" err="1" smtClean="0"/>
              <a:t>lors</a:t>
            </a:r>
            <a:r>
              <a:rPr lang="en-US" dirty="0" smtClean="0"/>
              <a:t> de la </a:t>
            </a:r>
            <a:r>
              <a:rPr lang="en-US" dirty="0" err="1" smtClean="0"/>
              <a:t>désinstallation</a:t>
            </a:r>
            <a:endParaRPr lang="en-US" dirty="0" smtClean="0"/>
          </a:p>
          <a:p>
            <a:pPr>
              <a:lnSpc>
                <a:spcPct val="120000"/>
              </a:lnSpc>
            </a:pPr>
            <a:r>
              <a:rPr lang="en-US" dirty="0" smtClean="0"/>
              <a:t>Les instances </a:t>
            </a:r>
            <a:r>
              <a:rPr lang="en-US" dirty="0" err="1" smtClean="0"/>
              <a:t>sont</a:t>
            </a:r>
            <a:r>
              <a:rPr lang="en-US" dirty="0" smtClean="0"/>
              <a:t> </a:t>
            </a:r>
            <a:r>
              <a:rPr lang="en-US" dirty="0" err="1" smtClean="0"/>
              <a:t>transférables</a:t>
            </a:r>
            <a:r>
              <a:rPr lang="en-US" dirty="0" smtClean="0"/>
              <a:t> </a:t>
            </a:r>
          </a:p>
          <a:p>
            <a:pPr>
              <a:lnSpc>
                <a:spcPct val="120000"/>
              </a:lnSpc>
            </a:pPr>
            <a:r>
              <a:rPr lang="en-US" dirty="0" err="1" smtClean="0"/>
              <a:t>Une</a:t>
            </a:r>
            <a:r>
              <a:rPr lang="en-US" dirty="0" smtClean="0"/>
              <a:t> instance </a:t>
            </a:r>
            <a:r>
              <a:rPr lang="en-US" dirty="0" err="1" smtClean="0"/>
              <a:t>peut</a:t>
            </a:r>
            <a:r>
              <a:rPr lang="en-US" dirty="0" smtClean="0"/>
              <a:t> </a:t>
            </a:r>
            <a:r>
              <a:rPr lang="en-US" dirty="0" err="1" smtClean="0"/>
              <a:t>être</a:t>
            </a:r>
            <a:r>
              <a:rPr lang="en-US" dirty="0" smtClean="0"/>
              <a:t> package et </a:t>
            </a:r>
            <a:r>
              <a:rPr lang="en-US" dirty="0" err="1" smtClean="0"/>
              <a:t>redéployée</a:t>
            </a:r>
            <a:endParaRPr lang="en-US" dirty="0" smtClean="0"/>
          </a:p>
        </p:txBody>
      </p:sp>
      <p:cxnSp>
        <p:nvCxnSpPr>
          <p:cNvPr id="7" name="Straight Connector 6"/>
          <p:cNvCxnSpPr/>
          <p:nvPr/>
        </p:nvCxnSpPr>
        <p:spPr bwMode="auto">
          <a:xfrm>
            <a:off x="6076490" y="1420074"/>
            <a:ext cx="0" cy="4806403"/>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Tree>
    <p:extLst>
      <p:ext uri="{BB962C8B-B14F-4D97-AF65-F5344CB8AC3E}">
        <p14:creationId xmlns:p14="http://schemas.microsoft.com/office/powerpoint/2010/main" val="294666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a:t>
            </a:r>
            <a:r>
              <a:rPr lang="en-US" dirty="0"/>
              <a:t>PAS for </a:t>
            </a:r>
            <a:r>
              <a:rPr lang="en-US" dirty="0" err="1" smtClean="0"/>
              <a:t>OpenEdge</a:t>
            </a:r>
            <a:r>
              <a:rPr lang="en-US" dirty="0" smtClean="0"/>
              <a:t> Instance Run-time</a:t>
            </a:r>
            <a:endParaRPr lang="en-US" dirty="0"/>
          </a:p>
        </p:txBody>
      </p:sp>
      <p:grpSp>
        <p:nvGrpSpPr>
          <p:cNvPr id="7" name="Group 6"/>
          <p:cNvGrpSpPr/>
          <p:nvPr/>
        </p:nvGrpSpPr>
        <p:grpSpPr>
          <a:xfrm>
            <a:off x="1118114" y="1724264"/>
            <a:ext cx="2167209" cy="3437628"/>
            <a:chOff x="1118114" y="1491020"/>
            <a:chExt cx="2167209" cy="3437628"/>
          </a:xfrm>
        </p:grpSpPr>
        <p:sp>
          <p:nvSpPr>
            <p:cNvPr id="5" name="Rounded Rectangle 4"/>
            <p:cNvSpPr/>
            <p:nvPr/>
          </p:nvSpPr>
          <p:spPr bwMode="auto">
            <a:xfrm>
              <a:off x="1118114" y="1491020"/>
              <a:ext cx="2167209" cy="3437628"/>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r>
                <a:rPr lang="en-US" sz="1600" dirty="0" smtClean="0">
                  <a:solidFill>
                    <a:srgbClr val="FFFFFF"/>
                  </a:solidFill>
                </a:rPr>
                <a:t>PAS</a:t>
              </a:r>
              <a:r>
                <a:rPr lang="en-US" sz="1600" dirty="0"/>
                <a:t> </a:t>
              </a:r>
              <a:r>
                <a:rPr lang="en-US" sz="1600" dirty="0">
                  <a:solidFill>
                    <a:schemeClr val="bg1"/>
                  </a:solidFill>
                </a:rPr>
                <a:t>for </a:t>
              </a:r>
              <a:r>
                <a:rPr lang="en-US" sz="1600" dirty="0" smtClean="0">
                  <a:solidFill>
                    <a:srgbClr val="FFFFFF"/>
                  </a:solidFill>
                </a:rPr>
                <a:t>OE (template)</a:t>
              </a:r>
              <a:endParaRPr kumimoji="0" lang="en-US" sz="1600" b="0" i="1" u="none" strike="noStrike" cap="none" normalizeH="0" baseline="0" dirty="0" smtClean="0">
                <a:ln>
                  <a:noFill/>
                </a:ln>
                <a:solidFill>
                  <a:srgbClr val="FFFFFF"/>
                </a:solidFill>
                <a:effectLst/>
                <a:latin typeface="Arial" charset="0"/>
              </a:endParaRPr>
            </a:p>
          </p:txBody>
        </p:sp>
        <p:sp>
          <p:nvSpPr>
            <p:cNvPr id="6" name="TextBox 5"/>
            <p:cNvSpPr txBox="1"/>
            <p:nvPr/>
          </p:nvSpPr>
          <p:spPr>
            <a:xfrm>
              <a:off x="1269957" y="2057055"/>
              <a:ext cx="1891131" cy="2719730"/>
            </a:xfrm>
            <a:prstGeom prst="rect">
              <a:avLst/>
            </a:prstGeom>
            <a:noFill/>
          </p:spPr>
          <p:txBody>
            <a:bodyPr wrap="square" rtlCol="0">
              <a:noAutofit/>
            </a:bodyPr>
            <a:lstStyle/>
            <a:p>
              <a:pPr algn="l"/>
              <a:r>
                <a:rPr lang="en-US" sz="1600" i="0" dirty="0" smtClean="0">
                  <a:solidFill>
                    <a:srgbClr val="FFFFFF"/>
                  </a:solidFill>
                </a:rPr>
                <a:t>      lib</a:t>
              </a:r>
              <a:br>
                <a:rPr lang="en-US" sz="1600" i="0" dirty="0" smtClean="0">
                  <a:solidFill>
                    <a:srgbClr val="FFFFFF"/>
                  </a:solidFill>
                </a:rPr>
              </a:br>
              <a:r>
                <a:rPr lang="en-US" sz="1600" i="0" dirty="0" smtClean="0">
                  <a:solidFill>
                    <a:srgbClr val="FFFFFF"/>
                  </a:solidFill>
                </a:rPr>
                <a:t>      bin</a:t>
              </a:r>
              <a:br>
                <a:rPr lang="en-US" sz="1600" i="0" dirty="0" smtClean="0">
                  <a:solidFill>
                    <a:srgbClr val="FFFFFF"/>
                  </a:solidFill>
                </a:rPr>
              </a:br>
              <a:r>
                <a:rPr lang="en-US" sz="1600" i="0" dirty="0" smtClean="0">
                  <a:solidFill>
                    <a:srgbClr val="FFFFFF"/>
                  </a:solidFill>
                </a:rPr>
                <a:t>         *.</a:t>
              </a:r>
              <a:r>
                <a:rPr lang="en-US" sz="1600" i="0" dirty="0" err="1" smtClean="0">
                  <a:solidFill>
                    <a:srgbClr val="FFFFFF"/>
                  </a:solidFill>
                </a:rPr>
                <a:t>sh</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a:t>
              </a:r>
              <a:r>
                <a:rPr lang="en-US" sz="1600" i="0" dirty="0">
                  <a:solidFill>
                    <a:srgbClr val="FFFFFF"/>
                  </a:solidFill>
                </a:rPr>
                <a:t> </a:t>
              </a:r>
              <a:r>
                <a:rPr lang="en-US" sz="1600" i="0" dirty="0" err="1" smtClean="0">
                  <a:solidFill>
                    <a:srgbClr val="FFFFFF"/>
                  </a:solidFill>
                </a:rPr>
                <a:t>conf</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a:t>
              </a:r>
              <a:r>
                <a:rPr lang="en-US" sz="1600" i="0" dirty="0">
                  <a:solidFill>
                    <a:srgbClr val="FFFFFF"/>
                  </a:solidFill>
                </a:rPr>
                <a:t> </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a:t>
              </a:r>
              <a:br>
                <a:rPr lang="en-US" sz="1600" i="0" dirty="0" smtClean="0">
                  <a:solidFill>
                    <a:srgbClr val="FFFFFF"/>
                  </a:solidFill>
                </a:rPr>
              </a:br>
              <a:r>
                <a:rPr lang="en-US" sz="1600" i="0" dirty="0" smtClean="0">
                  <a:solidFill>
                    <a:srgbClr val="FFFFFF"/>
                  </a:solidFill>
                </a:rPr>
                <a:t>      </a:t>
              </a:r>
              <a:br>
                <a:rPr lang="en-US" sz="1600" i="0" dirty="0" smtClean="0">
                  <a:solidFill>
                    <a:srgbClr val="FFFFFF"/>
                  </a:solidFill>
                </a:rPr>
              </a:br>
              <a:r>
                <a:rPr lang="en-US" sz="1600" i="0" dirty="0" smtClean="0">
                  <a:solidFill>
                    <a:srgbClr val="FFFFFF"/>
                  </a:solidFill>
                </a:rPr>
                <a:t>      </a:t>
              </a:r>
              <a:r>
                <a:rPr lang="en-US" sz="1600" i="0" dirty="0" err="1" smtClean="0">
                  <a:solidFill>
                    <a:srgbClr val="FFFFFF"/>
                  </a:solidFill>
                </a:rPr>
                <a:t>webapps</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common/lib</a:t>
              </a:r>
              <a:br>
                <a:rPr lang="en-US" sz="1600" i="0" dirty="0" smtClean="0">
                  <a:solidFill>
                    <a:srgbClr val="FFFFFF"/>
                  </a:solidFill>
                </a:rPr>
              </a:br>
              <a:r>
                <a:rPr lang="en-US" sz="1600" i="0" dirty="0" smtClean="0">
                  <a:solidFill>
                    <a:srgbClr val="FFFFFF"/>
                  </a:solidFill>
                </a:rPr>
                <a:t>      </a:t>
              </a:r>
              <a:r>
                <a:rPr lang="en-US" sz="1600" i="0" dirty="0" err="1" smtClean="0">
                  <a:solidFill>
                    <a:srgbClr val="FFFFFF"/>
                  </a:solidFill>
                </a:rPr>
                <a:t>openedge</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extras </a:t>
              </a:r>
            </a:p>
          </p:txBody>
        </p:sp>
      </p:grpSp>
      <p:sp>
        <p:nvSpPr>
          <p:cNvPr id="4" name="TextBox 3"/>
          <p:cNvSpPr txBox="1"/>
          <p:nvPr/>
        </p:nvSpPr>
        <p:spPr>
          <a:xfrm>
            <a:off x="648776" y="1338552"/>
            <a:ext cx="2522545" cy="400110"/>
          </a:xfrm>
          <a:prstGeom prst="rect">
            <a:avLst/>
          </a:prstGeom>
          <a:noFill/>
        </p:spPr>
        <p:txBody>
          <a:bodyPr wrap="none" rtlCol="0">
            <a:spAutoFit/>
          </a:bodyPr>
          <a:lstStyle/>
          <a:p>
            <a:pPr algn="l"/>
            <a:r>
              <a:rPr lang="en-US" sz="2000" i="0" dirty="0" smtClean="0">
                <a:solidFill>
                  <a:srgbClr val="000000"/>
                </a:solidFill>
              </a:rPr>
              <a:t>$DLC/servers/</a:t>
            </a:r>
            <a:r>
              <a:rPr lang="en-US" sz="2000" i="0" dirty="0" err="1" smtClean="0">
                <a:solidFill>
                  <a:srgbClr val="000000"/>
                </a:solidFill>
              </a:rPr>
              <a:t>pasoe</a:t>
            </a:r>
            <a:endParaRPr lang="en-US" sz="2000" i="0" dirty="0" smtClean="0">
              <a:solidFill>
                <a:srgbClr val="000000"/>
              </a:solidFill>
            </a:endParaRPr>
          </a:p>
        </p:txBody>
      </p:sp>
      <p:grpSp>
        <p:nvGrpSpPr>
          <p:cNvPr id="46" name="Group 45"/>
          <p:cNvGrpSpPr/>
          <p:nvPr/>
        </p:nvGrpSpPr>
        <p:grpSpPr>
          <a:xfrm>
            <a:off x="6736051" y="1371235"/>
            <a:ext cx="4779837" cy="4506997"/>
            <a:chOff x="6736051" y="1371235"/>
            <a:chExt cx="4779837" cy="4506997"/>
          </a:xfrm>
        </p:grpSpPr>
        <p:grpSp>
          <p:nvGrpSpPr>
            <p:cNvPr id="22" name="Group 21"/>
            <p:cNvGrpSpPr/>
            <p:nvPr/>
          </p:nvGrpSpPr>
          <p:grpSpPr>
            <a:xfrm>
              <a:off x="9348679" y="1734665"/>
              <a:ext cx="2167209" cy="3437628"/>
              <a:chOff x="1118114" y="1491020"/>
              <a:chExt cx="2167209" cy="3437628"/>
            </a:xfrm>
          </p:grpSpPr>
          <p:sp>
            <p:nvSpPr>
              <p:cNvPr id="23" name="Rounded Rectangle 22"/>
              <p:cNvSpPr/>
              <p:nvPr/>
            </p:nvSpPr>
            <p:spPr bwMode="auto">
              <a:xfrm>
                <a:off x="1118114" y="1491020"/>
                <a:ext cx="2167209" cy="3437628"/>
              </a:xfrm>
              <a:prstGeom prst="roundRect">
                <a:avLst/>
              </a:prstGeom>
              <a:solidFill>
                <a:schemeClr val="accent1">
                  <a:lumMod val="20000"/>
                  <a:lumOff val="8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r>
                  <a:rPr lang="en-US" sz="1600" dirty="0"/>
                  <a:t>PAS for OE </a:t>
                </a:r>
                <a:r>
                  <a:rPr lang="en-US" sz="1600" dirty="0" smtClean="0"/>
                  <a:t>Process</a:t>
                </a:r>
                <a:endParaRPr kumimoji="0" lang="en-US" sz="1600" b="0" i="1" u="none" strike="noStrike" cap="none" normalizeH="0" baseline="0" dirty="0" smtClean="0">
                  <a:ln>
                    <a:noFill/>
                  </a:ln>
                  <a:effectLst/>
                </a:endParaRPr>
              </a:p>
            </p:txBody>
          </p:sp>
          <p:sp>
            <p:nvSpPr>
              <p:cNvPr id="24" name="TextBox 23"/>
              <p:cNvSpPr txBox="1"/>
              <p:nvPr/>
            </p:nvSpPr>
            <p:spPr>
              <a:xfrm>
                <a:off x="1269957" y="2057055"/>
                <a:ext cx="1891131" cy="2719730"/>
              </a:xfrm>
              <a:prstGeom prst="rect">
                <a:avLst/>
              </a:prstGeom>
              <a:noFill/>
            </p:spPr>
            <p:txBody>
              <a:bodyPr wrap="square" rtlCol="0">
                <a:noAutofit/>
              </a:bodyPr>
              <a:lstStyle/>
              <a:p>
                <a:pPr algn="l"/>
                <a:r>
                  <a:rPr lang="en-US" sz="1600" i="0" dirty="0" smtClean="0">
                    <a:solidFill>
                      <a:srgbClr val="FFFFFF"/>
                    </a:solidFill>
                  </a:rPr>
                  <a:t>      </a:t>
                </a:r>
                <a:r>
                  <a:rPr lang="en-US" sz="1600" i="0" dirty="0" smtClean="0">
                    <a:solidFill>
                      <a:srgbClr val="000000"/>
                    </a:solidFill>
                  </a:rPr>
                  <a:t>lib</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a:t>
                </a:r>
                <a:r>
                  <a:rPr lang="en-US" sz="1600" i="0" dirty="0" smtClean="0">
                    <a:solidFill>
                      <a:srgbClr val="000000"/>
                    </a:solidFill>
                  </a:rPr>
                  <a:t> bin</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sh</a:t>
                </a:r>
                <a:r>
                  <a:rPr lang="en-US" sz="1600" i="0" dirty="0" smtClean="0">
                    <a:solidFill>
                      <a:srgbClr val="000000"/>
                    </a:solidFill>
                  </a:rPr>
                  <a:t>   </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conf</a:t>
                </a:r>
                <a:r>
                  <a:rPr lang="en-US" sz="1600" i="0" dirty="0" smtClean="0">
                    <a:solidFill>
                      <a:srgbClr val="000000"/>
                    </a:solidFill>
                  </a:rPr>
                  <a:t> </a:t>
                </a:r>
                <a:br>
                  <a:rPr lang="en-US" sz="1600" i="0" dirty="0" smtClean="0">
                    <a:solidFill>
                      <a:srgbClr val="000000"/>
                    </a:solidFill>
                  </a:rPr>
                </a:br>
                <a:r>
                  <a:rPr lang="en-US" sz="1600" i="0" dirty="0" smtClean="0">
                    <a:solidFill>
                      <a:srgbClr val="000000"/>
                    </a:solidFill>
                  </a:rPr>
                  <a:t>      logs  </a:t>
                </a:r>
                <a:br>
                  <a:rPr lang="en-US" sz="1600" i="0" dirty="0" smtClean="0">
                    <a:solidFill>
                      <a:srgbClr val="000000"/>
                    </a:solidFill>
                  </a:rPr>
                </a:br>
                <a:r>
                  <a:rPr lang="en-US" sz="1600" i="0" dirty="0" smtClean="0">
                    <a:solidFill>
                      <a:srgbClr val="000000"/>
                    </a:solidFill>
                  </a:rPr>
                  <a:t>      temp </a:t>
                </a:r>
                <a:br>
                  <a:rPr lang="en-US" sz="1600" i="0" dirty="0" smtClean="0">
                    <a:solidFill>
                      <a:srgbClr val="000000"/>
                    </a:solidFill>
                  </a:rPr>
                </a:br>
                <a:r>
                  <a:rPr lang="en-US" sz="1600" i="0" dirty="0" smtClean="0">
                    <a:solidFill>
                      <a:srgbClr val="000000"/>
                    </a:solidFill>
                  </a:rPr>
                  <a:t>      work  </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webapps</a:t>
                </a:r>
                <a:r>
                  <a:rPr lang="en-US" sz="1600" i="0" dirty="0" smtClean="0">
                    <a:solidFill>
                      <a:srgbClr val="000000"/>
                    </a:solidFill>
                  </a:rPr>
                  <a:t/>
                </a:r>
                <a:br>
                  <a:rPr lang="en-US" sz="1600" i="0" dirty="0" smtClean="0">
                    <a:solidFill>
                      <a:srgbClr val="000000"/>
                    </a:solidFill>
                  </a:rPr>
                </a:br>
                <a:r>
                  <a:rPr lang="en-US" sz="1600" i="0" dirty="0" smtClean="0">
                    <a:solidFill>
                      <a:srgbClr val="000000"/>
                    </a:solidFill>
                  </a:rPr>
                  <a:t>      common/lib</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openedge</a:t>
                </a:r>
                <a:r>
                  <a:rPr lang="en-US" sz="1600" i="0" dirty="0" smtClean="0">
                    <a:solidFill>
                      <a:srgbClr val="FFFFFF"/>
                    </a:solidFill>
                  </a:rPr>
                  <a:t/>
                </a:r>
                <a:br>
                  <a:rPr lang="en-US" sz="1600" i="0" dirty="0" smtClean="0">
                    <a:solidFill>
                      <a:srgbClr val="FFFFFF"/>
                    </a:solidFill>
                  </a:rPr>
                </a:br>
                <a:r>
                  <a:rPr lang="en-US" sz="1600" i="0" dirty="0" smtClean="0">
                    <a:solidFill>
                      <a:srgbClr val="FFFFFF"/>
                    </a:solidFill>
                  </a:rPr>
                  <a:t>       </a:t>
                </a:r>
              </a:p>
            </p:txBody>
          </p:sp>
        </p:grpSp>
        <p:sp>
          <p:nvSpPr>
            <p:cNvPr id="25" name="Curved Up Arrow 24"/>
            <p:cNvSpPr/>
            <p:nvPr/>
          </p:nvSpPr>
          <p:spPr bwMode="auto">
            <a:xfrm>
              <a:off x="6736051" y="5309668"/>
              <a:ext cx="3913902" cy="544235"/>
            </a:xfrm>
            <a:prstGeom prst="curvedUpArrow">
              <a:avLst/>
            </a:prstGeom>
            <a:solidFill>
              <a:srgbClr val="FFDCCC"/>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27" name="TextBox 26"/>
            <p:cNvSpPr txBox="1"/>
            <p:nvPr/>
          </p:nvSpPr>
          <p:spPr>
            <a:xfrm>
              <a:off x="7928365" y="5478122"/>
              <a:ext cx="1568153" cy="400110"/>
            </a:xfrm>
            <a:prstGeom prst="rect">
              <a:avLst/>
            </a:prstGeom>
            <a:noFill/>
          </p:spPr>
          <p:txBody>
            <a:bodyPr wrap="square" rtlCol="0">
              <a:spAutoFit/>
            </a:bodyPr>
            <a:lstStyle/>
            <a:p>
              <a:r>
                <a:rPr lang="en-US" sz="2000" i="0" dirty="0" smtClean="0">
                  <a:solidFill>
                    <a:srgbClr val="000000"/>
                  </a:solidFill>
                </a:rPr>
                <a:t>run</a:t>
              </a:r>
            </a:p>
          </p:txBody>
        </p:sp>
        <p:sp>
          <p:nvSpPr>
            <p:cNvPr id="38" name="TextBox 37"/>
            <p:cNvSpPr txBox="1"/>
            <p:nvPr/>
          </p:nvSpPr>
          <p:spPr>
            <a:xfrm>
              <a:off x="9688580" y="1371235"/>
              <a:ext cx="1552979" cy="400110"/>
            </a:xfrm>
            <a:prstGeom prst="rect">
              <a:avLst/>
            </a:prstGeom>
            <a:noFill/>
          </p:spPr>
          <p:txBody>
            <a:bodyPr wrap="none" rtlCol="0">
              <a:spAutoFit/>
            </a:bodyPr>
            <a:lstStyle/>
            <a:p>
              <a:pPr algn="l"/>
              <a:r>
                <a:rPr lang="en-US" sz="2000" i="0" dirty="0" smtClean="0">
                  <a:solidFill>
                    <a:srgbClr val="000000"/>
                  </a:solidFill>
                </a:rPr>
                <a:t>OS Process</a:t>
              </a:r>
            </a:p>
          </p:txBody>
        </p:sp>
      </p:grpSp>
      <p:sp>
        <p:nvSpPr>
          <p:cNvPr id="39" name="TextBox 38"/>
          <p:cNvSpPr txBox="1"/>
          <p:nvPr/>
        </p:nvSpPr>
        <p:spPr>
          <a:xfrm>
            <a:off x="984954" y="5960661"/>
            <a:ext cx="2410549" cy="369332"/>
          </a:xfrm>
          <a:prstGeom prst="rect">
            <a:avLst/>
          </a:prstGeom>
          <a:noFill/>
        </p:spPr>
        <p:txBody>
          <a:bodyPr wrap="square" rtlCol="0">
            <a:spAutoFit/>
          </a:bodyPr>
          <a:lstStyle/>
          <a:p>
            <a:r>
              <a:rPr lang="en-US" sz="1800" i="0" dirty="0" smtClean="0">
                <a:solidFill>
                  <a:srgbClr val="000000"/>
                </a:solidFill>
              </a:rPr>
              <a:t>( CATALINA_HOME )</a:t>
            </a:r>
          </a:p>
        </p:txBody>
      </p:sp>
      <p:grpSp>
        <p:nvGrpSpPr>
          <p:cNvPr id="47" name="Group 46"/>
          <p:cNvGrpSpPr/>
          <p:nvPr/>
        </p:nvGrpSpPr>
        <p:grpSpPr>
          <a:xfrm>
            <a:off x="2280950" y="1335457"/>
            <a:ext cx="5846955" cy="4991440"/>
            <a:chOff x="2280950" y="1335457"/>
            <a:chExt cx="5846955" cy="4991440"/>
          </a:xfrm>
        </p:grpSpPr>
        <p:grpSp>
          <p:nvGrpSpPr>
            <p:cNvPr id="8" name="Group 7"/>
            <p:cNvGrpSpPr/>
            <p:nvPr/>
          </p:nvGrpSpPr>
          <p:grpSpPr>
            <a:xfrm>
              <a:off x="5204619" y="1724802"/>
              <a:ext cx="2167209" cy="3437628"/>
              <a:chOff x="1118114" y="1491020"/>
              <a:chExt cx="2167209" cy="3437628"/>
            </a:xfrm>
            <a:solidFill>
              <a:schemeClr val="accent1">
                <a:lumMod val="60000"/>
                <a:lumOff val="40000"/>
              </a:schemeClr>
            </a:solidFill>
          </p:grpSpPr>
          <p:sp>
            <p:nvSpPr>
              <p:cNvPr id="9" name="Rounded Rectangle 8"/>
              <p:cNvSpPr/>
              <p:nvPr/>
            </p:nvSpPr>
            <p:spPr bwMode="auto">
              <a:xfrm>
                <a:off x="1118114" y="1491020"/>
                <a:ext cx="2167209" cy="3437628"/>
              </a:xfrm>
              <a:prstGeom prst="roundRect">
                <a:avLst/>
              </a:prstGeom>
              <a:grp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r>
                  <a:rPr lang="en-US" sz="1600" dirty="0" smtClean="0">
                    <a:solidFill>
                      <a:srgbClr val="000000"/>
                    </a:solidFill>
                  </a:rPr>
                  <a:t>PAS</a:t>
                </a:r>
                <a:r>
                  <a:rPr lang="en-US" sz="1600" dirty="0"/>
                  <a:t> for </a:t>
                </a:r>
                <a:r>
                  <a:rPr lang="en-US" sz="1600" dirty="0" smtClean="0">
                    <a:solidFill>
                      <a:srgbClr val="000000"/>
                    </a:solidFill>
                  </a:rPr>
                  <a:t>OE Instance</a:t>
                </a:r>
                <a:endParaRPr kumimoji="0" lang="en-US" sz="1600" b="0" i="1" u="none" strike="noStrike" cap="none" normalizeH="0" baseline="0" dirty="0" smtClean="0">
                  <a:ln>
                    <a:noFill/>
                  </a:ln>
                  <a:solidFill>
                    <a:srgbClr val="000000"/>
                  </a:solidFill>
                  <a:effectLst/>
                </a:endParaRPr>
              </a:p>
            </p:txBody>
          </p:sp>
          <p:sp>
            <p:nvSpPr>
              <p:cNvPr id="10" name="TextBox 9"/>
              <p:cNvSpPr txBox="1"/>
              <p:nvPr/>
            </p:nvSpPr>
            <p:spPr>
              <a:xfrm>
                <a:off x="1269957" y="2057055"/>
                <a:ext cx="1891131" cy="2719730"/>
              </a:xfrm>
              <a:prstGeom prst="rect">
                <a:avLst/>
              </a:prstGeom>
              <a:grpFill/>
            </p:spPr>
            <p:txBody>
              <a:bodyPr wrap="square" rtlCol="0">
                <a:noAutofit/>
              </a:bodyPr>
              <a:lstStyle/>
              <a:p>
                <a:pPr algn="l"/>
                <a:r>
                  <a:rPr lang="en-US" sz="1600" i="0" dirty="0" smtClean="0">
                    <a:solidFill>
                      <a:srgbClr val="FFFFFF"/>
                    </a:solidFill>
                  </a:rPr>
                  <a:t>      </a:t>
                </a:r>
                <a:br>
                  <a:rPr lang="en-US" sz="1600" i="0" dirty="0" smtClean="0">
                    <a:solidFill>
                      <a:srgbClr val="FFFFFF"/>
                    </a:solidFill>
                  </a:rPr>
                </a:br>
                <a:r>
                  <a:rPr lang="en-US" sz="1600" i="0" dirty="0" smtClean="0">
                    <a:solidFill>
                      <a:srgbClr val="FFFFFF"/>
                    </a:solidFill>
                  </a:rPr>
                  <a:t>      </a:t>
                </a:r>
                <a:br>
                  <a:rPr lang="en-US" sz="1600" i="0" dirty="0" smtClean="0">
                    <a:solidFill>
                      <a:srgbClr val="FFFFFF"/>
                    </a:solidFill>
                  </a:rPr>
                </a:br>
                <a:r>
                  <a:rPr lang="en-US" sz="1600" i="0" dirty="0" smtClean="0">
                    <a:solidFill>
                      <a:srgbClr val="FFFFFF"/>
                    </a:solidFill>
                  </a:rPr>
                  <a:t>         </a:t>
                </a:r>
                <a:r>
                  <a:rPr lang="en-US" sz="1600" i="0" dirty="0" smtClean="0">
                    <a:solidFill>
                      <a:srgbClr val="000000"/>
                    </a:solidFill>
                  </a:rPr>
                  <a:t>*.</a:t>
                </a:r>
                <a:r>
                  <a:rPr lang="en-US" sz="1600" i="0" dirty="0" err="1" smtClean="0">
                    <a:solidFill>
                      <a:srgbClr val="000000"/>
                    </a:solidFill>
                  </a:rPr>
                  <a:t>sh</a:t>
                </a:r>
                <a:r>
                  <a:rPr lang="en-US" sz="1600" i="0" dirty="0" smtClean="0">
                    <a:solidFill>
                      <a:srgbClr val="000000"/>
                    </a:solidFill>
                  </a:rPr>
                  <a:t>   </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conf</a:t>
                </a:r>
                <a:r>
                  <a:rPr lang="en-US" sz="1600" i="0" dirty="0" smtClean="0">
                    <a:solidFill>
                      <a:srgbClr val="000000"/>
                    </a:solidFill>
                  </a:rPr>
                  <a:t> </a:t>
                </a:r>
                <a:br>
                  <a:rPr lang="en-US" sz="1600" i="0" dirty="0" smtClean="0">
                    <a:solidFill>
                      <a:srgbClr val="000000"/>
                    </a:solidFill>
                  </a:rPr>
                </a:br>
                <a:r>
                  <a:rPr lang="en-US" sz="1600" i="0" dirty="0" smtClean="0">
                    <a:solidFill>
                      <a:srgbClr val="000000"/>
                    </a:solidFill>
                  </a:rPr>
                  <a:t>      logs  </a:t>
                </a:r>
                <a:br>
                  <a:rPr lang="en-US" sz="1600" i="0" dirty="0" smtClean="0">
                    <a:solidFill>
                      <a:srgbClr val="000000"/>
                    </a:solidFill>
                  </a:rPr>
                </a:br>
                <a:r>
                  <a:rPr lang="en-US" sz="1600" i="0" dirty="0" smtClean="0">
                    <a:solidFill>
                      <a:srgbClr val="000000"/>
                    </a:solidFill>
                  </a:rPr>
                  <a:t>      temp </a:t>
                </a:r>
                <a:br>
                  <a:rPr lang="en-US" sz="1600" i="0" dirty="0" smtClean="0">
                    <a:solidFill>
                      <a:srgbClr val="000000"/>
                    </a:solidFill>
                  </a:rPr>
                </a:br>
                <a:r>
                  <a:rPr lang="en-US" sz="1600" i="0" dirty="0" smtClean="0">
                    <a:solidFill>
                      <a:srgbClr val="000000"/>
                    </a:solidFill>
                  </a:rPr>
                  <a:t>      work  </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webapps</a:t>
                </a:r>
                <a:r>
                  <a:rPr lang="en-US" sz="1600" i="0" dirty="0" smtClean="0">
                    <a:solidFill>
                      <a:srgbClr val="000000"/>
                    </a:solidFill>
                  </a:rPr>
                  <a:t/>
                </a:r>
                <a:br>
                  <a:rPr lang="en-US" sz="1600" i="0" dirty="0" smtClean="0">
                    <a:solidFill>
                      <a:srgbClr val="000000"/>
                    </a:solidFill>
                  </a:rPr>
                </a:br>
                <a:r>
                  <a:rPr lang="en-US" sz="1600" i="0" dirty="0" smtClean="0">
                    <a:solidFill>
                      <a:srgbClr val="000000"/>
                    </a:solidFill>
                  </a:rPr>
                  <a:t>     </a:t>
                </a:r>
                <a:br>
                  <a:rPr lang="en-US" sz="1600" i="0" dirty="0" smtClean="0">
                    <a:solidFill>
                      <a:srgbClr val="000000"/>
                    </a:solidFill>
                  </a:rPr>
                </a:br>
                <a:r>
                  <a:rPr lang="en-US" sz="1600" i="0" dirty="0" smtClean="0">
                    <a:solidFill>
                      <a:srgbClr val="000000"/>
                    </a:solidFill>
                  </a:rPr>
                  <a:t>      </a:t>
                </a:r>
                <a:r>
                  <a:rPr lang="en-US" sz="1600" i="0" dirty="0" err="1" smtClean="0">
                    <a:solidFill>
                      <a:srgbClr val="000000"/>
                    </a:solidFill>
                  </a:rPr>
                  <a:t>openedge</a:t>
                </a:r>
                <a:r>
                  <a:rPr lang="en-US" sz="1600" i="0" dirty="0" smtClean="0">
                    <a:solidFill>
                      <a:srgbClr val="000000"/>
                    </a:solidFill>
                  </a:rPr>
                  <a:t/>
                </a:r>
                <a:br>
                  <a:rPr lang="en-US" sz="1600" i="0" dirty="0" smtClean="0">
                    <a:solidFill>
                      <a:srgbClr val="000000"/>
                    </a:solidFill>
                  </a:rPr>
                </a:br>
                <a:r>
                  <a:rPr lang="en-US" sz="1600" i="0" dirty="0" smtClean="0">
                    <a:solidFill>
                      <a:srgbClr val="FFFFFF"/>
                    </a:solidFill>
                  </a:rPr>
                  <a:t>       </a:t>
                </a:r>
              </a:p>
            </p:txBody>
          </p:sp>
        </p:grpSp>
        <p:sp>
          <p:nvSpPr>
            <p:cNvPr id="19" name="TextBox 18"/>
            <p:cNvSpPr txBox="1"/>
            <p:nvPr/>
          </p:nvSpPr>
          <p:spPr>
            <a:xfrm>
              <a:off x="4792837" y="1335457"/>
              <a:ext cx="3335068" cy="400110"/>
            </a:xfrm>
            <a:prstGeom prst="rect">
              <a:avLst/>
            </a:prstGeom>
            <a:noFill/>
          </p:spPr>
          <p:txBody>
            <a:bodyPr wrap="none" rtlCol="0">
              <a:spAutoFit/>
            </a:bodyPr>
            <a:lstStyle/>
            <a:p>
              <a:pPr algn="l"/>
              <a:r>
                <a:rPr lang="en-US" sz="2000" i="0" dirty="0" smtClean="0">
                  <a:solidFill>
                    <a:srgbClr val="000000"/>
                  </a:solidFill>
                </a:rPr>
                <a:t>/ … /&lt;target-directory-path&gt;</a:t>
              </a:r>
            </a:p>
          </p:txBody>
        </p:sp>
        <p:sp>
          <p:nvSpPr>
            <p:cNvPr id="14" name="Curved Up Arrow 13"/>
            <p:cNvSpPr/>
            <p:nvPr/>
          </p:nvSpPr>
          <p:spPr bwMode="auto">
            <a:xfrm>
              <a:off x="2280950" y="5312763"/>
              <a:ext cx="3913902" cy="544235"/>
            </a:xfrm>
            <a:prstGeom prst="curvedUpArrow">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26" name="TextBox 25"/>
            <p:cNvSpPr txBox="1"/>
            <p:nvPr/>
          </p:nvSpPr>
          <p:spPr>
            <a:xfrm>
              <a:off x="3395504" y="5481217"/>
              <a:ext cx="1568153" cy="400110"/>
            </a:xfrm>
            <a:prstGeom prst="rect">
              <a:avLst/>
            </a:prstGeom>
            <a:noFill/>
          </p:spPr>
          <p:txBody>
            <a:bodyPr wrap="square" rtlCol="0">
              <a:spAutoFit/>
            </a:bodyPr>
            <a:lstStyle/>
            <a:p>
              <a:r>
                <a:rPr lang="en-US" sz="2000" i="0" dirty="0" smtClean="0">
                  <a:solidFill>
                    <a:srgbClr val="000000"/>
                  </a:solidFill>
                </a:rPr>
                <a:t>create</a:t>
              </a:r>
            </a:p>
          </p:txBody>
        </p:sp>
        <p:sp>
          <p:nvSpPr>
            <p:cNvPr id="40" name="TextBox 39"/>
            <p:cNvSpPr txBox="1"/>
            <p:nvPr/>
          </p:nvSpPr>
          <p:spPr>
            <a:xfrm>
              <a:off x="5012377" y="5957565"/>
              <a:ext cx="2410549" cy="369332"/>
            </a:xfrm>
            <a:prstGeom prst="rect">
              <a:avLst/>
            </a:prstGeom>
            <a:noFill/>
          </p:spPr>
          <p:txBody>
            <a:bodyPr wrap="square" rtlCol="0">
              <a:spAutoFit/>
            </a:bodyPr>
            <a:lstStyle/>
            <a:p>
              <a:r>
                <a:rPr lang="en-US" sz="1800" i="0" dirty="0" smtClean="0">
                  <a:solidFill>
                    <a:srgbClr val="000000"/>
                  </a:solidFill>
                </a:rPr>
                <a:t>( CATALINA_BASE )</a:t>
              </a:r>
            </a:p>
          </p:txBody>
        </p:sp>
      </p:grpSp>
      <p:grpSp>
        <p:nvGrpSpPr>
          <p:cNvPr id="52" name="Group 51"/>
          <p:cNvGrpSpPr/>
          <p:nvPr/>
        </p:nvGrpSpPr>
        <p:grpSpPr>
          <a:xfrm>
            <a:off x="6708101" y="3231859"/>
            <a:ext cx="3173567" cy="1452715"/>
            <a:chOff x="6708101" y="3231859"/>
            <a:chExt cx="3173567" cy="1452715"/>
          </a:xfrm>
        </p:grpSpPr>
        <p:cxnSp>
          <p:nvCxnSpPr>
            <p:cNvPr id="41" name="Straight Arrow Connector 40"/>
            <p:cNvCxnSpPr/>
            <p:nvPr/>
          </p:nvCxnSpPr>
          <p:spPr bwMode="auto">
            <a:xfrm>
              <a:off x="6708101" y="4670768"/>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cxnSp>
          <p:nvCxnSpPr>
            <p:cNvPr id="33" name="Straight Arrow Connector 32"/>
            <p:cNvCxnSpPr/>
            <p:nvPr/>
          </p:nvCxnSpPr>
          <p:spPr bwMode="auto">
            <a:xfrm>
              <a:off x="6720580" y="3231859"/>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cxnSp>
          <p:nvCxnSpPr>
            <p:cNvPr id="34" name="Straight Arrow Connector 33"/>
            <p:cNvCxnSpPr/>
            <p:nvPr/>
          </p:nvCxnSpPr>
          <p:spPr bwMode="auto">
            <a:xfrm>
              <a:off x="6717461" y="3721166"/>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cxnSp>
          <p:nvCxnSpPr>
            <p:cNvPr id="35" name="Straight Arrow Connector 34"/>
            <p:cNvCxnSpPr/>
            <p:nvPr/>
          </p:nvCxnSpPr>
          <p:spPr bwMode="auto">
            <a:xfrm>
              <a:off x="6714342" y="3445953"/>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cxnSp>
          <p:nvCxnSpPr>
            <p:cNvPr id="36" name="Straight Arrow Connector 35"/>
            <p:cNvCxnSpPr/>
            <p:nvPr/>
          </p:nvCxnSpPr>
          <p:spPr bwMode="auto">
            <a:xfrm>
              <a:off x="6714341" y="3938355"/>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cxnSp>
          <p:nvCxnSpPr>
            <p:cNvPr id="37" name="Straight Arrow Connector 36"/>
            <p:cNvCxnSpPr/>
            <p:nvPr/>
          </p:nvCxnSpPr>
          <p:spPr bwMode="auto">
            <a:xfrm>
              <a:off x="6711221" y="4207377"/>
              <a:ext cx="3161088" cy="13806"/>
            </a:xfrm>
            <a:prstGeom prst="straightConnector1">
              <a:avLst/>
            </a:prstGeom>
            <a:solidFill>
              <a:schemeClr val="accent1"/>
            </a:solidFill>
            <a:ln w="19050" cap="flat" cmpd="sng" algn="ctr">
              <a:solidFill>
                <a:srgbClr val="008000"/>
              </a:solidFill>
              <a:prstDash val="solid"/>
              <a:round/>
              <a:headEnd type="none" w="med" len="med"/>
              <a:tailEnd type="arrow"/>
            </a:ln>
            <a:effectLst/>
          </p:spPr>
        </p:cxnSp>
      </p:grpSp>
      <p:grpSp>
        <p:nvGrpSpPr>
          <p:cNvPr id="49" name="Group 48"/>
          <p:cNvGrpSpPr/>
          <p:nvPr/>
        </p:nvGrpSpPr>
        <p:grpSpPr>
          <a:xfrm>
            <a:off x="2560439" y="2444518"/>
            <a:ext cx="7315036" cy="2000063"/>
            <a:chOff x="2560439" y="2444518"/>
            <a:chExt cx="7315036" cy="2000063"/>
          </a:xfrm>
        </p:grpSpPr>
        <p:cxnSp>
          <p:nvCxnSpPr>
            <p:cNvPr id="28" name="Straight Arrow Connector 27"/>
            <p:cNvCxnSpPr/>
            <p:nvPr/>
          </p:nvCxnSpPr>
          <p:spPr bwMode="auto">
            <a:xfrm>
              <a:off x="2563559" y="2444518"/>
              <a:ext cx="7311916" cy="4536"/>
            </a:xfrm>
            <a:prstGeom prst="straightConnector1">
              <a:avLst/>
            </a:prstGeom>
            <a:solidFill>
              <a:schemeClr val="accent1"/>
            </a:solidFill>
            <a:ln w="19050" cap="flat" cmpd="sng" algn="ctr">
              <a:solidFill>
                <a:srgbClr val="000090"/>
              </a:solidFill>
              <a:prstDash val="solid"/>
              <a:round/>
              <a:headEnd type="none" w="med" len="med"/>
              <a:tailEnd type="arrow"/>
            </a:ln>
            <a:effectLst/>
          </p:spPr>
        </p:cxnSp>
        <p:cxnSp>
          <p:nvCxnSpPr>
            <p:cNvPr id="30" name="Straight Arrow Connector 29"/>
            <p:cNvCxnSpPr/>
            <p:nvPr/>
          </p:nvCxnSpPr>
          <p:spPr bwMode="auto">
            <a:xfrm>
              <a:off x="2767799" y="4436949"/>
              <a:ext cx="7107676" cy="7632"/>
            </a:xfrm>
            <a:prstGeom prst="straightConnector1">
              <a:avLst/>
            </a:prstGeom>
            <a:solidFill>
              <a:schemeClr val="accent1"/>
            </a:solidFill>
            <a:ln w="19050" cap="flat" cmpd="sng" algn="ctr">
              <a:solidFill>
                <a:srgbClr val="000090"/>
              </a:solidFill>
              <a:prstDash val="solid"/>
              <a:round/>
              <a:headEnd type="none" w="med" len="med"/>
              <a:tailEnd type="arrow"/>
            </a:ln>
            <a:effectLst/>
          </p:spPr>
        </p:cxnSp>
        <p:cxnSp>
          <p:nvCxnSpPr>
            <p:cNvPr id="42" name="Straight Arrow Connector 41"/>
            <p:cNvCxnSpPr/>
            <p:nvPr/>
          </p:nvCxnSpPr>
          <p:spPr bwMode="auto">
            <a:xfrm>
              <a:off x="2560439" y="2726497"/>
              <a:ext cx="7311916" cy="4536"/>
            </a:xfrm>
            <a:prstGeom prst="straightConnector1">
              <a:avLst/>
            </a:prstGeom>
            <a:solidFill>
              <a:schemeClr val="accent1"/>
            </a:solidFill>
            <a:ln w="19050" cap="flat" cmpd="sng" algn="ctr">
              <a:solidFill>
                <a:srgbClr val="000090"/>
              </a:solidFill>
              <a:prstDash val="solid"/>
              <a:round/>
              <a:headEnd type="none" w="med" len="med"/>
              <a:tailEnd type="arrow"/>
            </a:ln>
            <a:effectLst/>
          </p:spPr>
        </p:cxnSp>
      </p:grpSp>
      <p:grpSp>
        <p:nvGrpSpPr>
          <p:cNvPr id="48" name="Group 47"/>
          <p:cNvGrpSpPr/>
          <p:nvPr/>
        </p:nvGrpSpPr>
        <p:grpSpPr>
          <a:xfrm>
            <a:off x="2554274" y="2717708"/>
            <a:ext cx="3175449" cy="2001224"/>
            <a:chOff x="2554274" y="2717708"/>
            <a:chExt cx="3175449" cy="2001224"/>
          </a:xfrm>
        </p:grpSpPr>
        <p:cxnSp>
          <p:nvCxnSpPr>
            <p:cNvPr id="13" name="Straight Arrow Connector 12"/>
            <p:cNvCxnSpPr/>
            <p:nvPr/>
          </p:nvCxnSpPr>
          <p:spPr bwMode="auto">
            <a:xfrm>
              <a:off x="2554274" y="3227934"/>
              <a:ext cx="3161088" cy="1380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15" name="Straight Arrow Connector 14"/>
            <p:cNvCxnSpPr/>
            <p:nvPr/>
          </p:nvCxnSpPr>
          <p:spPr bwMode="auto">
            <a:xfrm>
              <a:off x="2568635" y="4209525"/>
              <a:ext cx="3161088" cy="1380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17" name="TextBox 16"/>
            <p:cNvSpPr txBox="1"/>
            <p:nvPr/>
          </p:nvSpPr>
          <p:spPr>
            <a:xfrm>
              <a:off x="3540258" y="3965134"/>
              <a:ext cx="1410439" cy="299074"/>
            </a:xfrm>
            <a:prstGeom prst="rect">
              <a:avLst/>
            </a:prstGeom>
            <a:noFill/>
            <a:ln w="19050" cmpd="sng">
              <a:noFill/>
            </a:ln>
          </p:spPr>
          <p:txBody>
            <a:bodyPr wrap="square" rtlCol="0">
              <a:noAutofit/>
            </a:bodyPr>
            <a:lstStyle/>
            <a:p>
              <a:pPr algn="l"/>
              <a:r>
                <a:rPr lang="en-US" sz="1200" i="0" dirty="0" smtClean="0">
                  <a:solidFill>
                    <a:srgbClr val="000000"/>
                  </a:solidFill>
                </a:rPr>
                <a:t>( ROOT [ *.war ] )</a:t>
              </a:r>
            </a:p>
          </p:txBody>
        </p:sp>
        <p:sp>
          <p:nvSpPr>
            <p:cNvPr id="18" name="TextBox 17"/>
            <p:cNvSpPr txBox="1"/>
            <p:nvPr/>
          </p:nvSpPr>
          <p:spPr>
            <a:xfrm>
              <a:off x="3590123" y="2979964"/>
              <a:ext cx="1242349" cy="303726"/>
            </a:xfrm>
            <a:prstGeom prst="rect">
              <a:avLst/>
            </a:prstGeom>
            <a:noFill/>
            <a:ln w="19050" cmpd="sng">
              <a:noFill/>
            </a:ln>
          </p:spPr>
          <p:txBody>
            <a:bodyPr wrap="square" rtlCol="0">
              <a:noAutofit/>
            </a:bodyPr>
            <a:lstStyle/>
            <a:p>
              <a:pPr algn="l"/>
              <a:r>
                <a:rPr lang="en-US" sz="1200" i="0" dirty="0" smtClean="0">
                  <a:solidFill>
                    <a:srgbClr val="000000"/>
                  </a:solidFill>
                </a:rPr>
                <a:t>Full copy</a:t>
              </a:r>
            </a:p>
          </p:txBody>
        </p:sp>
        <p:cxnSp>
          <p:nvCxnSpPr>
            <p:cNvPr id="20" name="Straight Arrow Connector 19"/>
            <p:cNvCxnSpPr/>
            <p:nvPr/>
          </p:nvCxnSpPr>
          <p:spPr bwMode="auto">
            <a:xfrm flipV="1">
              <a:off x="2656788" y="4676982"/>
              <a:ext cx="3068414" cy="840"/>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21" name="TextBox 20"/>
            <p:cNvSpPr txBox="1"/>
            <p:nvPr/>
          </p:nvSpPr>
          <p:spPr>
            <a:xfrm>
              <a:off x="3599963" y="4415206"/>
              <a:ext cx="1242349" cy="303726"/>
            </a:xfrm>
            <a:prstGeom prst="rect">
              <a:avLst/>
            </a:prstGeom>
            <a:noFill/>
            <a:ln w="19050" cmpd="sng">
              <a:noFill/>
            </a:ln>
          </p:spPr>
          <p:txBody>
            <a:bodyPr wrap="square" rtlCol="0">
              <a:noAutofit/>
            </a:bodyPr>
            <a:lstStyle/>
            <a:p>
              <a:pPr algn="l"/>
              <a:r>
                <a:rPr lang="en-US" sz="1200" i="0" dirty="0" smtClean="0">
                  <a:solidFill>
                    <a:srgbClr val="000000"/>
                  </a:solidFill>
                </a:rPr>
                <a:t>Full copy</a:t>
              </a:r>
            </a:p>
          </p:txBody>
        </p:sp>
        <p:cxnSp>
          <p:nvCxnSpPr>
            <p:cNvPr id="43" name="Straight Arrow Connector 42"/>
            <p:cNvCxnSpPr/>
            <p:nvPr/>
          </p:nvCxnSpPr>
          <p:spPr bwMode="auto">
            <a:xfrm>
              <a:off x="2564114" y="2965678"/>
              <a:ext cx="3161088" cy="1380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sp>
          <p:nvSpPr>
            <p:cNvPr id="45" name="TextBox 44"/>
            <p:cNvSpPr txBox="1"/>
            <p:nvPr/>
          </p:nvSpPr>
          <p:spPr>
            <a:xfrm>
              <a:off x="3587003" y="2717708"/>
              <a:ext cx="1242349" cy="303726"/>
            </a:xfrm>
            <a:prstGeom prst="rect">
              <a:avLst/>
            </a:prstGeom>
            <a:noFill/>
            <a:ln w="19050" cmpd="sng">
              <a:noFill/>
            </a:ln>
          </p:spPr>
          <p:txBody>
            <a:bodyPr wrap="square" rtlCol="0">
              <a:noAutofit/>
            </a:bodyPr>
            <a:lstStyle/>
            <a:p>
              <a:pPr algn="l"/>
              <a:r>
                <a:rPr lang="en-US" sz="1200" i="0" dirty="0" smtClean="0">
                  <a:solidFill>
                    <a:srgbClr val="000000"/>
                  </a:solidFill>
                </a:rPr>
                <a:t>Copy &amp; tailor</a:t>
              </a:r>
            </a:p>
          </p:txBody>
        </p:sp>
      </p:grpSp>
    </p:spTree>
    <p:custDataLst>
      <p:tags r:id="rId1"/>
    </p:custDataLst>
    <p:extLst>
      <p:ext uri="{BB962C8B-B14F-4D97-AF65-F5344CB8AC3E}">
        <p14:creationId xmlns:p14="http://schemas.microsoft.com/office/powerpoint/2010/main" val="2138979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
          <p:cNvSpPr>
            <a:spLocks noChangeArrowheads="1"/>
          </p:cNvSpPr>
          <p:nvPr/>
        </p:nvSpPr>
        <p:spPr bwMode="auto">
          <a:xfrm>
            <a:off x="693256" y="4493315"/>
            <a:ext cx="10788747" cy="1156353"/>
          </a:xfrm>
          <a:prstGeom prst="rect">
            <a:avLst/>
          </a:prstGeom>
          <a:solidFill>
            <a:schemeClr val="accent5">
              <a:lumMod val="60000"/>
              <a:lumOff val="40000"/>
              <a:alpha val="58000"/>
            </a:schemeClr>
          </a:solidFill>
          <a:ln w="9525">
            <a:noFill/>
            <a:round/>
            <a:headEnd/>
            <a:tailEnd/>
          </a:ln>
          <a:effectLst/>
        </p:spPr>
        <p:txBody>
          <a:bodyPr wrap="square" anchor="ctr"/>
          <a:lstStyle/>
          <a:p>
            <a:endParaRPr lang="en-US" i="0">
              <a:solidFill>
                <a:srgbClr val="000000"/>
              </a:solidFill>
            </a:endParaRPr>
          </a:p>
        </p:txBody>
      </p:sp>
      <p:sp>
        <p:nvSpPr>
          <p:cNvPr id="7" name="Rectangle 10"/>
          <p:cNvSpPr>
            <a:spLocks noChangeArrowheads="1"/>
          </p:cNvSpPr>
          <p:nvPr/>
        </p:nvSpPr>
        <p:spPr bwMode="auto">
          <a:xfrm>
            <a:off x="709334" y="1956653"/>
            <a:ext cx="10788747" cy="850950"/>
          </a:xfrm>
          <a:prstGeom prst="rect">
            <a:avLst/>
          </a:prstGeom>
          <a:solidFill>
            <a:schemeClr val="accent5">
              <a:lumMod val="60000"/>
              <a:lumOff val="40000"/>
              <a:alpha val="58000"/>
            </a:schemeClr>
          </a:solidFill>
          <a:ln w="9525">
            <a:noFill/>
            <a:round/>
            <a:headEnd/>
            <a:tailEnd/>
          </a:ln>
          <a:effectLst/>
        </p:spPr>
        <p:txBody>
          <a:bodyPr wrap="square" anchor="ctr"/>
          <a:lstStyle/>
          <a:p>
            <a:endParaRPr lang="en-US" i="0">
              <a:solidFill>
                <a:srgbClr val="000000"/>
              </a:solidFill>
            </a:endParaRPr>
          </a:p>
        </p:txBody>
      </p:sp>
      <p:sp>
        <p:nvSpPr>
          <p:cNvPr id="2" name="Title 1"/>
          <p:cNvSpPr>
            <a:spLocks noGrp="1"/>
          </p:cNvSpPr>
          <p:nvPr>
            <p:ph type="title"/>
          </p:nvPr>
        </p:nvSpPr>
        <p:spPr/>
        <p:txBody>
          <a:bodyPr/>
          <a:lstStyle/>
          <a:p>
            <a:r>
              <a:rPr lang="en-US" dirty="0" smtClean="0"/>
              <a:t>Classic AppServer Configuration versus </a:t>
            </a:r>
            <a:r>
              <a:rPr lang="en-US" dirty="0"/>
              <a:t>PAS for OE </a:t>
            </a:r>
            <a:r>
              <a:rPr lang="en-US" dirty="0" smtClean="0"/>
              <a:t>Configuration</a:t>
            </a:r>
            <a:endParaRPr lang="en-US" dirty="0"/>
          </a:p>
        </p:txBody>
      </p:sp>
      <p:sp>
        <p:nvSpPr>
          <p:cNvPr id="3" name="Text Placeholder 2"/>
          <p:cNvSpPr>
            <a:spLocks noGrp="1"/>
          </p:cNvSpPr>
          <p:nvPr>
            <p:ph type="body" idx="1"/>
          </p:nvPr>
        </p:nvSpPr>
        <p:spPr/>
        <p:txBody>
          <a:bodyPr/>
          <a:lstStyle/>
          <a:p>
            <a:r>
              <a:rPr lang="en-US" sz="2400" dirty="0" smtClean="0">
                <a:solidFill>
                  <a:srgbClr val="FF4E00"/>
                </a:solidFill>
              </a:rPr>
              <a:t>Classic AppServer Instance</a:t>
            </a:r>
            <a:endParaRPr lang="en-US" sz="2400" dirty="0">
              <a:solidFill>
                <a:srgbClr val="FF4E00"/>
              </a:solidFill>
            </a:endParaRPr>
          </a:p>
        </p:txBody>
      </p:sp>
      <p:sp>
        <p:nvSpPr>
          <p:cNvPr id="4" name="Content Placeholder 3"/>
          <p:cNvSpPr>
            <a:spLocks noGrp="1"/>
          </p:cNvSpPr>
          <p:nvPr>
            <p:ph sz="half" idx="2"/>
          </p:nvPr>
        </p:nvSpPr>
        <p:spPr/>
        <p:txBody>
          <a:bodyPr/>
          <a:lstStyle/>
          <a:p>
            <a:r>
              <a:rPr lang="en-US" dirty="0" err="1" smtClean="0"/>
              <a:t>Toutes</a:t>
            </a:r>
            <a:r>
              <a:rPr lang="en-US" dirty="0" smtClean="0"/>
              <a:t> les instances </a:t>
            </a:r>
            <a:r>
              <a:rPr lang="en-US" dirty="0" err="1" smtClean="0"/>
              <a:t>sont</a:t>
            </a:r>
            <a:r>
              <a:rPr lang="en-US" dirty="0" smtClean="0"/>
              <a:t> </a:t>
            </a:r>
            <a:r>
              <a:rPr lang="en-US" dirty="0" err="1" smtClean="0"/>
              <a:t>centralisées</a:t>
            </a:r>
            <a:r>
              <a:rPr lang="en-US" dirty="0" smtClean="0"/>
              <a:t> </a:t>
            </a:r>
            <a:r>
              <a:rPr lang="en-US" dirty="0" err="1" smtClean="0"/>
              <a:t>dans</a:t>
            </a:r>
            <a:r>
              <a:rPr lang="en-US" dirty="0" smtClean="0"/>
              <a:t> le </a:t>
            </a:r>
            <a:r>
              <a:rPr lang="en-US" dirty="0" err="1" smtClean="0"/>
              <a:t>fichier</a:t>
            </a:r>
            <a:r>
              <a:rPr lang="en-US" dirty="0" smtClean="0"/>
              <a:t> </a:t>
            </a:r>
            <a:r>
              <a:rPr lang="en-US" dirty="0" err="1" smtClean="0"/>
              <a:t>ubroker.properties</a:t>
            </a:r>
            <a:endParaRPr lang="en-US" dirty="0" smtClean="0"/>
          </a:p>
          <a:p>
            <a:r>
              <a:rPr lang="en-US" dirty="0" err="1" smtClean="0"/>
              <a:t>Propriétés</a:t>
            </a:r>
            <a:r>
              <a:rPr lang="en-US" dirty="0" smtClean="0"/>
              <a:t> </a:t>
            </a:r>
            <a:r>
              <a:rPr lang="en-US" dirty="0" err="1" smtClean="0"/>
              <a:t>également</a:t>
            </a:r>
            <a:r>
              <a:rPr lang="en-US" dirty="0" smtClean="0"/>
              <a:t> </a:t>
            </a:r>
            <a:r>
              <a:rPr lang="en-US" dirty="0" err="1" smtClean="0"/>
              <a:t>dans</a:t>
            </a:r>
            <a:r>
              <a:rPr lang="en-US" dirty="0" smtClean="0"/>
              <a:t> </a:t>
            </a:r>
            <a:r>
              <a:rPr lang="en-US" dirty="0" err="1" smtClean="0"/>
              <a:t>ubroker.properties</a:t>
            </a:r>
            <a:endParaRPr lang="en-US" dirty="0" smtClean="0"/>
          </a:p>
          <a:p>
            <a:r>
              <a:rPr lang="en-US" dirty="0" smtClean="0"/>
              <a:t>Operating mode </a:t>
            </a:r>
            <a:r>
              <a:rPr lang="en-US" dirty="0" err="1" smtClean="0"/>
              <a:t>défini</a:t>
            </a:r>
            <a:r>
              <a:rPr lang="en-US" dirty="0" smtClean="0"/>
              <a:t> à la </a:t>
            </a:r>
            <a:r>
              <a:rPr lang="en-US" dirty="0" err="1" smtClean="0"/>
              <a:t>création</a:t>
            </a:r>
            <a:endParaRPr lang="en-US" dirty="0"/>
          </a:p>
          <a:p>
            <a:endParaRPr lang="en-US" dirty="0" smtClean="0"/>
          </a:p>
          <a:p>
            <a:r>
              <a:rPr lang="en-US" dirty="0" err="1" smtClean="0"/>
              <a:t>Environnement</a:t>
            </a:r>
            <a:r>
              <a:rPr lang="en-US" dirty="0" smtClean="0"/>
              <a:t> </a:t>
            </a:r>
            <a:r>
              <a:rPr lang="en-US" dirty="0" err="1" smtClean="0"/>
              <a:t>également</a:t>
            </a:r>
            <a:r>
              <a:rPr lang="en-US" dirty="0" smtClean="0"/>
              <a:t> </a:t>
            </a:r>
            <a:r>
              <a:rPr lang="en-US" dirty="0" err="1" smtClean="0"/>
              <a:t>dans</a:t>
            </a:r>
            <a:r>
              <a:rPr lang="en-US" dirty="0" smtClean="0"/>
              <a:t> </a:t>
            </a:r>
            <a:r>
              <a:rPr lang="en-US" dirty="0" err="1" smtClean="0"/>
              <a:t>ubroker.properties</a:t>
            </a:r>
            <a:endParaRPr lang="en-US" dirty="0" smtClean="0"/>
          </a:p>
          <a:p>
            <a:endParaRPr lang="en-US" dirty="0"/>
          </a:p>
        </p:txBody>
      </p:sp>
      <p:sp>
        <p:nvSpPr>
          <p:cNvPr id="5" name="Text Placeholder 4"/>
          <p:cNvSpPr>
            <a:spLocks noGrp="1"/>
          </p:cNvSpPr>
          <p:nvPr>
            <p:ph type="body" sz="quarter" idx="3"/>
          </p:nvPr>
        </p:nvSpPr>
        <p:spPr/>
        <p:txBody>
          <a:bodyPr/>
          <a:lstStyle/>
          <a:p>
            <a:r>
              <a:rPr lang="en-US" sz="2400" dirty="0">
                <a:solidFill>
                  <a:srgbClr val="FF4E00"/>
                </a:solidFill>
              </a:rPr>
              <a:t>PAS for OE </a:t>
            </a:r>
            <a:r>
              <a:rPr lang="en-US" sz="2400" dirty="0" smtClean="0">
                <a:solidFill>
                  <a:srgbClr val="FF4E00"/>
                </a:solidFill>
              </a:rPr>
              <a:t>Instance</a:t>
            </a:r>
            <a:endParaRPr lang="en-US" sz="2400" dirty="0">
              <a:solidFill>
                <a:srgbClr val="FF4E00"/>
              </a:solidFill>
            </a:endParaRPr>
          </a:p>
        </p:txBody>
      </p:sp>
      <p:sp>
        <p:nvSpPr>
          <p:cNvPr id="6" name="Content Placeholder 5"/>
          <p:cNvSpPr>
            <a:spLocks noGrp="1"/>
          </p:cNvSpPr>
          <p:nvPr>
            <p:ph sz="quarter" idx="4"/>
          </p:nvPr>
        </p:nvSpPr>
        <p:spPr/>
        <p:txBody>
          <a:bodyPr/>
          <a:lstStyle/>
          <a:p>
            <a:r>
              <a:rPr lang="en-US" dirty="0" err="1" smtClean="0"/>
              <a:t>Chaque</a:t>
            </a:r>
            <a:r>
              <a:rPr lang="en-US" dirty="0" smtClean="0"/>
              <a:t> instance </a:t>
            </a:r>
            <a:r>
              <a:rPr lang="en-US" dirty="0" err="1" smtClean="0"/>
              <a:t>dans</a:t>
            </a:r>
            <a:r>
              <a:rPr lang="en-US" dirty="0" smtClean="0"/>
              <a:t> le </a:t>
            </a:r>
            <a:r>
              <a:rPr lang="en-US" dirty="0" err="1" smtClean="0"/>
              <a:t>fichier</a:t>
            </a:r>
            <a:r>
              <a:rPr lang="en-US" dirty="0" smtClean="0"/>
              <a:t> </a:t>
            </a:r>
            <a:r>
              <a:rPr lang="en-US" dirty="0" err="1" smtClean="0"/>
              <a:t>conf</a:t>
            </a:r>
            <a:r>
              <a:rPr lang="en-US" dirty="0" smtClean="0"/>
              <a:t>/</a:t>
            </a:r>
            <a:r>
              <a:rPr lang="en-US" dirty="0" err="1" smtClean="0"/>
              <a:t>openedge.properties</a:t>
            </a:r>
            <a:endParaRPr lang="en-US" dirty="0" smtClean="0"/>
          </a:p>
          <a:p>
            <a:r>
              <a:rPr lang="en-US" dirty="0" err="1" smtClean="0"/>
              <a:t>Propriétés</a:t>
            </a:r>
            <a:r>
              <a:rPr lang="en-US" dirty="0" smtClean="0"/>
              <a:t> </a:t>
            </a:r>
            <a:r>
              <a:rPr lang="en-US" dirty="0" err="1" smtClean="0"/>
              <a:t>dans</a:t>
            </a:r>
            <a:r>
              <a:rPr lang="en-US" dirty="0" smtClean="0"/>
              <a:t> </a:t>
            </a:r>
            <a:r>
              <a:rPr lang="en-US" dirty="0" err="1" smtClean="0"/>
              <a:t>plusieurs</a:t>
            </a:r>
            <a:r>
              <a:rPr lang="en-US" dirty="0" smtClean="0"/>
              <a:t> </a:t>
            </a:r>
            <a:r>
              <a:rPr lang="en-US" dirty="0" err="1" smtClean="0"/>
              <a:t>fichiers</a:t>
            </a:r>
            <a:r>
              <a:rPr lang="en-US" dirty="0" smtClean="0"/>
              <a:t> du repertoire </a:t>
            </a:r>
            <a:r>
              <a:rPr lang="en-US" dirty="0" err="1" smtClean="0"/>
              <a:t>conf</a:t>
            </a:r>
            <a:r>
              <a:rPr lang="en-US" dirty="0" smtClean="0"/>
              <a:t>/</a:t>
            </a:r>
          </a:p>
          <a:p>
            <a:r>
              <a:rPr lang="en-US" dirty="0" smtClean="0"/>
              <a:t>Pas </a:t>
            </a:r>
            <a:r>
              <a:rPr lang="en-US" dirty="0" err="1" smtClean="0"/>
              <a:t>d’operating</a:t>
            </a:r>
            <a:r>
              <a:rPr lang="en-US" dirty="0" smtClean="0"/>
              <a:t> mode</a:t>
            </a:r>
          </a:p>
          <a:p>
            <a:endParaRPr lang="en-US" dirty="0" smtClean="0"/>
          </a:p>
          <a:p>
            <a:r>
              <a:rPr lang="en-US" dirty="0" err="1" smtClean="0"/>
              <a:t>Définition</a:t>
            </a:r>
            <a:r>
              <a:rPr lang="en-US" dirty="0" smtClean="0"/>
              <a:t> des variables </a:t>
            </a:r>
            <a:r>
              <a:rPr lang="en-US" dirty="0" err="1" smtClean="0"/>
              <a:t>d’environnement</a:t>
            </a:r>
            <a:r>
              <a:rPr lang="en-US" dirty="0" smtClean="0"/>
              <a:t> :</a:t>
            </a:r>
            <a:br>
              <a:rPr lang="en-US" dirty="0" smtClean="0"/>
            </a:br>
            <a:r>
              <a:rPr lang="en-US" dirty="0" smtClean="0"/>
              <a:t>   </a:t>
            </a:r>
            <a:r>
              <a:rPr lang="en-US" dirty="0" smtClean="0"/>
              <a:t>bin/&lt;app-name&gt;_</a:t>
            </a:r>
            <a:r>
              <a:rPr lang="en-US" dirty="0" err="1" smtClean="0"/>
              <a:t>setenv</a:t>
            </a:r>
            <a:r>
              <a:rPr lang="en-US" dirty="0" smtClean="0"/>
              <a:t>.{</a:t>
            </a:r>
            <a:r>
              <a:rPr lang="en-US" dirty="0" err="1" smtClean="0"/>
              <a:t>sh|bat</a:t>
            </a:r>
            <a:r>
              <a:rPr lang="en-US" dirty="0" smtClean="0"/>
              <a:t>}</a:t>
            </a:r>
            <a:endParaRPr lang="en-US" dirty="0"/>
          </a:p>
        </p:txBody>
      </p:sp>
      <p:cxnSp>
        <p:nvCxnSpPr>
          <p:cNvPr id="10" name="Straight Connector 9"/>
          <p:cNvCxnSpPr/>
          <p:nvPr/>
        </p:nvCxnSpPr>
        <p:spPr bwMode="auto">
          <a:xfrm>
            <a:off x="5830700" y="1420074"/>
            <a:ext cx="0" cy="4546967"/>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Tree>
    <p:custDataLst>
      <p:tags r:id="rId1"/>
    </p:custDataLst>
    <p:extLst>
      <p:ext uri="{BB962C8B-B14F-4D97-AF65-F5344CB8AC3E}">
        <p14:creationId xmlns:p14="http://schemas.microsoft.com/office/powerpoint/2010/main" val="314246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1295995" y="1545482"/>
            <a:ext cx="3143066" cy="4827291"/>
          </a:xfrm>
          <a:prstGeom prst="roundRect">
            <a:avLst/>
          </a:prstGeom>
          <a:solidFill>
            <a:schemeClr val="accent4"/>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rgbClr val="FFFFFF"/>
                </a:solidFill>
                <a:effectLst/>
                <a:latin typeface="Arial" charset="0"/>
              </a:rPr>
              <a:t>AVM Run-time (ABL SESSION)</a:t>
            </a:r>
          </a:p>
        </p:txBody>
      </p:sp>
      <p:sp>
        <p:nvSpPr>
          <p:cNvPr id="2" name="Title 1"/>
          <p:cNvSpPr>
            <a:spLocks noGrp="1"/>
          </p:cNvSpPr>
          <p:nvPr>
            <p:ph type="title"/>
          </p:nvPr>
        </p:nvSpPr>
        <p:spPr/>
        <p:txBody>
          <a:bodyPr/>
          <a:lstStyle/>
          <a:p>
            <a:r>
              <a:rPr lang="en-US" dirty="0" smtClean="0"/>
              <a:t>ABL Sessions and AVM Run-times as Independent Resources</a:t>
            </a:r>
            <a:endParaRPr lang="en-US" dirty="0"/>
          </a:p>
        </p:txBody>
      </p:sp>
      <p:sp>
        <p:nvSpPr>
          <p:cNvPr id="5" name="Rectangle 4"/>
          <p:cNvSpPr/>
          <p:nvPr/>
        </p:nvSpPr>
        <p:spPr bwMode="auto">
          <a:xfrm>
            <a:off x="2481165" y="4191023"/>
            <a:ext cx="1483646" cy="710536"/>
          </a:xfrm>
          <a:prstGeom prst="rect">
            <a:avLst/>
          </a:prstGeom>
          <a:solidFill>
            <a:schemeClr val="accent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Database</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6" name="Rectangle 5"/>
          <p:cNvSpPr/>
          <p:nvPr/>
        </p:nvSpPr>
        <p:spPr bwMode="auto">
          <a:xfrm>
            <a:off x="2484832" y="4949843"/>
            <a:ext cx="1468537" cy="662341"/>
          </a:xfrm>
          <a:prstGeom prst="rect">
            <a:avLst/>
          </a:prstGeom>
          <a:solidFill>
            <a:srgbClr val="005F97"/>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I/O</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9" name="Rectangle 8"/>
          <p:cNvSpPr/>
          <p:nvPr/>
        </p:nvSpPr>
        <p:spPr bwMode="auto">
          <a:xfrm>
            <a:off x="2488503" y="5662896"/>
            <a:ext cx="1476308" cy="647620"/>
          </a:xfrm>
          <a:prstGeom prst="rect">
            <a:avLst/>
          </a:prstGeom>
          <a:solidFill>
            <a:schemeClr val="accent6"/>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OS</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12" name="Rectangle 11"/>
          <p:cNvSpPr/>
          <p:nvPr/>
        </p:nvSpPr>
        <p:spPr bwMode="auto">
          <a:xfrm>
            <a:off x="2492171" y="3492588"/>
            <a:ext cx="1472639" cy="647620"/>
          </a:xfrm>
          <a:prstGeom prst="rect">
            <a:avLst/>
          </a:prstGeom>
          <a:solidFill>
            <a:schemeClr val="accent6"/>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System</a:t>
            </a:r>
            <a:br>
              <a:rPr lang="en-US" sz="1600" i="0" dirty="0" smtClean="0">
                <a:solidFill>
                  <a:schemeClr val="bg2"/>
                </a:solidFill>
              </a:rPr>
            </a:br>
            <a:r>
              <a:rPr lang="en-US" sz="1600" i="0" dirty="0" smtClean="0">
                <a:solidFill>
                  <a:schemeClr val="bg2"/>
                </a:solidFill>
              </a:rPr>
              <a:t> resources</a:t>
            </a:r>
            <a:endParaRPr kumimoji="0" lang="en-US" sz="1600" b="0" i="0" u="none" strike="noStrike" cap="none" normalizeH="0" baseline="0" dirty="0" smtClean="0">
              <a:ln>
                <a:noFill/>
              </a:ln>
              <a:solidFill>
                <a:schemeClr val="bg2"/>
              </a:solidFill>
              <a:effectLst/>
            </a:endParaRPr>
          </a:p>
        </p:txBody>
      </p:sp>
      <p:sp>
        <p:nvSpPr>
          <p:cNvPr id="13" name="Rectangle 12"/>
          <p:cNvSpPr/>
          <p:nvPr/>
        </p:nvSpPr>
        <p:spPr bwMode="auto">
          <a:xfrm>
            <a:off x="725488" y="1480692"/>
            <a:ext cx="4186330" cy="4960731"/>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24" name="Rectangle 23"/>
          <p:cNvSpPr/>
          <p:nvPr/>
        </p:nvSpPr>
        <p:spPr bwMode="auto">
          <a:xfrm>
            <a:off x="2159152" y="2071641"/>
            <a:ext cx="2149025" cy="40681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ABL application data</a:t>
            </a:r>
            <a:endParaRPr kumimoji="0" lang="en-US" sz="1600" b="0" i="0" u="none" strike="noStrike" cap="none" normalizeH="0" baseline="0" dirty="0" smtClean="0">
              <a:ln>
                <a:noFill/>
              </a:ln>
              <a:solidFill>
                <a:schemeClr val="bg2"/>
              </a:solidFill>
              <a:effectLst/>
            </a:endParaRPr>
          </a:p>
        </p:txBody>
      </p:sp>
      <p:sp>
        <p:nvSpPr>
          <p:cNvPr id="25" name="Rectangle 24"/>
          <p:cNvSpPr/>
          <p:nvPr/>
        </p:nvSpPr>
        <p:spPr bwMode="auto">
          <a:xfrm>
            <a:off x="2137592" y="2550237"/>
            <a:ext cx="2149025" cy="38466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ABL</a:t>
            </a:r>
            <a:r>
              <a:rPr lang="en-US" sz="1600" i="0" dirty="0">
                <a:solidFill>
                  <a:schemeClr val="bg2"/>
                </a:solidFill>
              </a:rPr>
              <a:t> </a:t>
            </a:r>
            <a:r>
              <a:rPr lang="en-US" sz="1600" i="0" dirty="0" smtClean="0">
                <a:solidFill>
                  <a:schemeClr val="bg2"/>
                </a:solidFill>
              </a:rPr>
              <a:t>SESSION </a:t>
            </a:r>
            <a:r>
              <a:rPr lang="en-US" sz="1600" i="0" dirty="0">
                <a:solidFill>
                  <a:schemeClr val="bg2"/>
                </a:solidFill>
              </a:rPr>
              <a:t>c</a:t>
            </a:r>
            <a:r>
              <a:rPr lang="en-US" sz="1600" i="0" dirty="0" smtClean="0">
                <a:solidFill>
                  <a:schemeClr val="bg2"/>
                </a:solidFill>
              </a:rPr>
              <a:t>ontext</a:t>
            </a:r>
            <a:endParaRPr kumimoji="0" lang="en-US" sz="1600" b="0" i="0" u="none" strike="noStrike" cap="none" normalizeH="0" baseline="0" dirty="0" smtClean="0">
              <a:ln>
                <a:noFill/>
              </a:ln>
              <a:solidFill>
                <a:schemeClr val="bg2"/>
              </a:solidFill>
              <a:effectLst/>
            </a:endParaRPr>
          </a:p>
        </p:txBody>
      </p:sp>
      <p:sp>
        <p:nvSpPr>
          <p:cNvPr id="26" name="Rectangle 25"/>
          <p:cNvSpPr/>
          <p:nvPr/>
        </p:nvSpPr>
        <p:spPr bwMode="auto">
          <a:xfrm>
            <a:off x="2153790" y="2995258"/>
            <a:ext cx="2149025" cy="400531"/>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R-Code</a:t>
            </a:r>
            <a:endParaRPr kumimoji="0" lang="en-US" sz="1600" b="0" i="0" u="none" strike="noStrike" cap="none" normalizeH="0" baseline="0" dirty="0" smtClean="0">
              <a:ln>
                <a:noFill/>
              </a:ln>
              <a:solidFill>
                <a:schemeClr val="bg2"/>
              </a:solidFill>
              <a:effectLst/>
            </a:endParaRPr>
          </a:p>
        </p:txBody>
      </p:sp>
      <p:sp>
        <p:nvSpPr>
          <p:cNvPr id="27" name="Rectangle 26"/>
          <p:cNvSpPr/>
          <p:nvPr/>
        </p:nvSpPr>
        <p:spPr bwMode="auto">
          <a:xfrm>
            <a:off x="6464097" y="1480693"/>
            <a:ext cx="5173930" cy="4941503"/>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32" name="TextBox 31"/>
          <p:cNvSpPr txBox="1"/>
          <p:nvPr/>
        </p:nvSpPr>
        <p:spPr>
          <a:xfrm>
            <a:off x="920155" y="1075511"/>
            <a:ext cx="3097426" cy="369332"/>
          </a:xfrm>
          <a:prstGeom prst="rect">
            <a:avLst/>
          </a:prstGeom>
          <a:noFill/>
          <a:ln>
            <a:noFill/>
          </a:ln>
        </p:spPr>
        <p:txBody>
          <a:bodyPr wrap="square" rtlCol="0">
            <a:spAutoFit/>
          </a:bodyPr>
          <a:lstStyle/>
          <a:p>
            <a:r>
              <a:rPr lang="en-US" sz="1800" b="1" i="0" dirty="0" smtClean="0">
                <a:solidFill>
                  <a:srgbClr val="000000"/>
                </a:solidFill>
              </a:rPr>
              <a:t>Classic AppServer Agent</a:t>
            </a:r>
          </a:p>
        </p:txBody>
      </p:sp>
      <p:sp>
        <p:nvSpPr>
          <p:cNvPr id="33" name="TextBox 32"/>
          <p:cNvSpPr txBox="1"/>
          <p:nvPr/>
        </p:nvSpPr>
        <p:spPr>
          <a:xfrm>
            <a:off x="6458832" y="1072416"/>
            <a:ext cx="5175258" cy="369332"/>
          </a:xfrm>
          <a:prstGeom prst="rect">
            <a:avLst/>
          </a:prstGeom>
          <a:noFill/>
          <a:ln>
            <a:noFill/>
          </a:ln>
        </p:spPr>
        <p:txBody>
          <a:bodyPr wrap="square" rtlCol="0">
            <a:spAutoFit/>
          </a:bodyPr>
          <a:lstStyle/>
          <a:p>
            <a:r>
              <a:rPr lang="en-US" sz="1800" b="1" i="0" dirty="0" smtClean="0">
                <a:solidFill>
                  <a:srgbClr val="000000"/>
                </a:solidFill>
              </a:rPr>
              <a:t>PAS</a:t>
            </a:r>
            <a:r>
              <a:rPr lang="en-US" sz="1800" dirty="0"/>
              <a:t> for </a:t>
            </a:r>
            <a:r>
              <a:rPr lang="en-US" sz="1800" b="1" i="0" dirty="0" err="1" smtClean="0">
                <a:solidFill>
                  <a:srgbClr val="000000"/>
                </a:solidFill>
              </a:rPr>
              <a:t>OpenEdge</a:t>
            </a:r>
            <a:r>
              <a:rPr lang="en-US" sz="1800" b="1" i="0" dirty="0" smtClean="0">
                <a:solidFill>
                  <a:srgbClr val="000000"/>
                </a:solidFill>
              </a:rPr>
              <a:t> </a:t>
            </a:r>
            <a:r>
              <a:rPr lang="en-US" sz="1800" b="1" i="0" dirty="0" err="1" smtClean="0">
                <a:solidFill>
                  <a:srgbClr val="000000"/>
                </a:solidFill>
              </a:rPr>
              <a:t>MSAgent</a:t>
            </a:r>
            <a:endParaRPr lang="en-US" sz="1800" b="1" i="0" dirty="0" smtClean="0">
              <a:solidFill>
                <a:srgbClr val="000000"/>
              </a:solidFill>
            </a:endParaRPr>
          </a:p>
        </p:txBody>
      </p:sp>
      <p:cxnSp>
        <p:nvCxnSpPr>
          <p:cNvPr id="34" name="Straight Connector 33"/>
          <p:cNvCxnSpPr/>
          <p:nvPr/>
        </p:nvCxnSpPr>
        <p:spPr bwMode="auto">
          <a:xfrm>
            <a:off x="5769954" y="1351113"/>
            <a:ext cx="12960" cy="5001773"/>
          </a:xfrm>
          <a:prstGeom prst="line">
            <a:avLst/>
          </a:prstGeom>
          <a:solidFill>
            <a:schemeClr val="accent1"/>
          </a:solidFill>
          <a:ln w="76200" cap="flat" cmpd="sng" algn="ctr">
            <a:solidFill>
              <a:srgbClr val="7F7F7F"/>
            </a:solidFill>
            <a:prstDash val="solid"/>
            <a:round/>
            <a:headEnd type="none" w="med" len="med"/>
            <a:tailEnd type="none" w="med" len="med"/>
          </a:ln>
          <a:effectLst/>
        </p:spPr>
      </p:cxnSp>
      <p:grpSp>
        <p:nvGrpSpPr>
          <p:cNvPr id="46" name="Group 45"/>
          <p:cNvGrpSpPr/>
          <p:nvPr/>
        </p:nvGrpSpPr>
        <p:grpSpPr>
          <a:xfrm>
            <a:off x="4471179" y="1621430"/>
            <a:ext cx="4434387" cy="1880705"/>
            <a:chOff x="4471179" y="1553155"/>
            <a:chExt cx="4434387" cy="1880705"/>
          </a:xfrm>
        </p:grpSpPr>
        <p:sp>
          <p:nvSpPr>
            <p:cNvPr id="3" name="Rectangle 2"/>
            <p:cNvSpPr/>
            <p:nvPr/>
          </p:nvSpPr>
          <p:spPr bwMode="auto">
            <a:xfrm>
              <a:off x="6650194" y="1960580"/>
              <a:ext cx="2149025" cy="42368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ABL application data</a:t>
              </a:r>
              <a:endParaRPr kumimoji="0" lang="en-US" sz="1600" b="0" i="0" u="none" strike="noStrike" cap="none" normalizeH="0" baseline="0" dirty="0" smtClean="0">
                <a:ln>
                  <a:noFill/>
                </a:ln>
                <a:solidFill>
                  <a:schemeClr val="bg2"/>
                </a:solidFill>
                <a:effectLst/>
              </a:endParaRPr>
            </a:p>
          </p:txBody>
        </p:sp>
        <p:sp>
          <p:nvSpPr>
            <p:cNvPr id="4" name="Rectangle 3"/>
            <p:cNvSpPr/>
            <p:nvPr/>
          </p:nvSpPr>
          <p:spPr bwMode="auto">
            <a:xfrm>
              <a:off x="6642424" y="2452661"/>
              <a:ext cx="2149025" cy="42400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ABL SESSION context</a:t>
              </a:r>
              <a:endParaRPr kumimoji="0" lang="en-US" sz="1600" b="0" i="0" u="none" strike="noStrike" cap="none" normalizeH="0" baseline="0" dirty="0" smtClean="0">
                <a:ln>
                  <a:noFill/>
                </a:ln>
                <a:solidFill>
                  <a:schemeClr val="bg2"/>
                </a:solidFill>
                <a:effectLst/>
              </a:endParaRPr>
            </a:p>
          </p:txBody>
        </p:sp>
        <p:sp>
          <p:nvSpPr>
            <p:cNvPr id="8" name="Rectangle 7"/>
            <p:cNvSpPr/>
            <p:nvPr/>
          </p:nvSpPr>
          <p:spPr bwMode="auto">
            <a:xfrm>
              <a:off x="6638755" y="2940197"/>
              <a:ext cx="2149025" cy="364082"/>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R-Code</a:t>
              </a:r>
              <a:endParaRPr kumimoji="0" lang="en-US" sz="1600" b="0" i="0" u="none" strike="noStrike" cap="none" normalizeH="0" baseline="0" dirty="0" smtClean="0">
                <a:ln>
                  <a:noFill/>
                </a:ln>
                <a:solidFill>
                  <a:schemeClr val="bg2"/>
                </a:solidFill>
                <a:effectLst/>
              </a:endParaRPr>
            </a:p>
          </p:txBody>
        </p:sp>
        <p:sp>
          <p:nvSpPr>
            <p:cNvPr id="15" name="Rectangle 14"/>
            <p:cNvSpPr/>
            <p:nvPr/>
          </p:nvSpPr>
          <p:spPr bwMode="auto">
            <a:xfrm>
              <a:off x="6563855" y="1553155"/>
              <a:ext cx="2341711" cy="1880705"/>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28" name="TextBox 27"/>
            <p:cNvSpPr txBox="1"/>
            <p:nvPr/>
          </p:nvSpPr>
          <p:spPr>
            <a:xfrm>
              <a:off x="6818764" y="1580500"/>
              <a:ext cx="1899186" cy="369332"/>
            </a:xfrm>
            <a:prstGeom prst="rect">
              <a:avLst/>
            </a:prstGeom>
            <a:noFill/>
          </p:spPr>
          <p:txBody>
            <a:bodyPr wrap="square" rtlCol="0">
              <a:spAutoFit/>
            </a:bodyPr>
            <a:lstStyle/>
            <a:p>
              <a:pPr algn="l"/>
              <a:r>
                <a:rPr lang="en-US" sz="1800" i="0" dirty="0" smtClean="0">
                  <a:solidFill>
                    <a:srgbClr val="000000"/>
                  </a:solidFill>
                </a:rPr>
                <a:t>ABL SESSION n</a:t>
              </a:r>
            </a:p>
          </p:txBody>
        </p:sp>
        <p:sp>
          <p:nvSpPr>
            <p:cNvPr id="35" name="Right Brace 34"/>
            <p:cNvSpPr/>
            <p:nvPr/>
          </p:nvSpPr>
          <p:spPr bwMode="auto">
            <a:xfrm>
              <a:off x="4471179" y="1904820"/>
              <a:ext cx="246240" cy="1477208"/>
            </a:xfrm>
            <a:prstGeom prst="rightBrace">
              <a:avLst/>
            </a:prstGeom>
            <a:no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cxnSp>
          <p:nvCxnSpPr>
            <p:cNvPr id="36" name="Straight Arrow Connector 35"/>
            <p:cNvCxnSpPr/>
            <p:nvPr/>
          </p:nvCxnSpPr>
          <p:spPr bwMode="auto">
            <a:xfrm flipV="1">
              <a:off x="4717419" y="2630465"/>
              <a:ext cx="1840311" cy="2"/>
            </a:xfrm>
            <a:prstGeom prst="straightConnector1">
              <a:avLst/>
            </a:prstGeom>
            <a:solidFill>
              <a:schemeClr val="accent1"/>
            </a:solidFill>
            <a:ln w="28575" cap="flat" cmpd="sng" algn="ctr">
              <a:solidFill>
                <a:schemeClr val="tx1"/>
              </a:solidFill>
              <a:prstDash val="dash"/>
              <a:round/>
              <a:headEnd type="none" w="med" len="med"/>
              <a:tailEnd type="arrow"/>
            </a:ln>
            <a:effectLst/>
          </p:spPr>
        </p:cxnSp>
      </p:grpSp>
      <p:grpSp>
        <p:nvGrpSpPr>
          <p:cNvPr id="47" name="Group 46"/>
          <p:cNvGrpSpPr/>
          <p:nvPr/>
        </p:nvGrpSpPr>
        <p:grpSpPr>
          <a:xfrm>
            <a:off x="4481019" y="2376064"/>
            <a:ext cx="7050925" cy="3976821"/>
            <a:chOff x="4481019" y="2307789"/>
            <a:chExt cx="7050925" cy="3976821"/>
          </a:xfrm>
        </p:grpSpPr>
        <p:sp>
          <p:nvSpPr>
            <p:cNvPr id="18" name="Rectangle 17"/>
            <p:cNvSpPr/>
            <p:nvPr/>
          </p:nvSpPr>
          <p:spPr bwMode="auto">
            <a:xfrm>
              <a:off x="9175639" y="2354405"/>
              <a:ext cx="2131616" cy="3930205"/>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19" name="Rounded Rectangle 18"/>
            <p:cNvSpPr/>
            <p:nvPr/>
          </p:nvSpPr>
          <p:spPr bwMode="auto">
            <a:xfrm>
              <a:off x="9318197" y="2934450"/>
              <a:ext cx="1827353" cy="3247840"/>
            </a:xfrm>
            <a:prstGeom prst="roundRect">
              <a:avLst/>
            </a:prstGeom>
            <a:solidFill>
              <a:schemeClr val="accent4"/>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1600" b="0" i="1" u="none" strike="noStrike" cap="none" normalizeH="0" baseline="0" dirty="0" smtClean="0">
                <a:ln>
                  <a:noFill/>
                </a:ln>
                <a:solidFill>
                  <a:srgbClr val="FFFFFF"/>
                </a:solidFill>
                <a:effectLst/>
                <a:latin typeface="Arial" charset="0"/>
              </a:endParaRPr>
            </a:p>
          </p:txBody>
        </p:sp>
        <p:sp>
          <p:nvSpPr>
            <p:cNvPr id="20" name="Rectangle 19"/>
            <p:cNvSpPr/>
            <p:nvPr/>
          </p:nvSpPr>
          <p:spPr bwMode="auto">
            <a:xfrm>
              <a:off x="9480385" y="4000540"/>
              <a:ext cx="1483646" cy="710536"/>
            </a:xfrm>
            <a:prstGeom prst="rect">
              <a:avLst/>
            </a:prstGeom>
            <a:solidFill>
              <a:schemeClr val="accent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Database</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21" name="Rectangle 20"/>
            <p:cNvSpPr/>
            <p:nvPr/>
          </p:nvSpPr>
          <p:spPr bwMode="auto">
            <a:xfrm>
              <a:off x="9484052" y="4759360"/>
              <a:ext cx="1468537" cy="662341"/>
            </a:xfrm>
            <a:prstGeom prst="rect">
              <a:avLst/>
            </a:prstGeom>
            <a:solidFill>
              <a:srgbClr val="005F97"/>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I/O</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22" name="Rectangle 21"/>
            <p:cNvSpPr/>
            <p:nvPr/>
          </p:nvSpPr>
          <p:spPr bwMode="auto">
            <a:xfrm>
              <a:off x="9487723" y="5472413"/>
              <a:ext cx="1476308" cy="647620"/>
            </a:xfrm>
            <a:prstGeom prst="rect">
              <a:avLst/>
            </a:prstGeom>
            <a:solidFill>
              <a:schemeClr val="accent6"/>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OS</a:t>
              </a:r>
              <a:br>
                <a:rPr lang="en-US" sz="1600" i="0" dirty="0" smtClean="0">
                  <a:solidFill>
                    <a:schemeClr val="bg2"/>
                  </a:solidFill>
                </a:rPr>
              </a:br>
              <a:r>
                <a:rPr lang="en-US" sz="1600" i="0" dirty="0" smtClean="0">
                  <a:solidFill>
                    <a:schemeClr val="bg2"/>
                  </a:solidFill>
                </a:rPr>
                <a:t>subsystem</a:t>
              </a:r>
              <a:endParaRPr kumimoji="0" lang="en-US" sz="1600" b="0" i="0" u="none" strike="noStrike" cap="none" normalizeH="0" baseline="0" dirty="0" smtClean="0">
                <a:ln>
                  <a:noFill/>
                </a:ln>
                <a:solidFill>
                  <a:schemeClr val="bg2"/>
                </a:solidFill>
                <a:effectLst/>
              </a:endParaRPr>
            </a:p>
          </p:txBody>
        </p:sp>
        <p:sp>
          <p:nvSpPr>
            <p:cNvPr id="23" name="Rectangle 22"/>
            <p:cNvSpPr/>
            <p:nvPr/>
          </p:nvSpPr>
          <p:spPr bwMode="auto">
            <a:xfrm>
              <a:off x="9491391" y="3302105"/>
              <a:ext cx="1472639" cy="647620"/>
            </a:xfrm>
            <a:prstGeom prst="rect">
              <a:avLst/>
            </a:prstGeom>
            <a:solidFill>
              <a:schemeClr val="accent6"/>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chemeClr val="bg2"/>
                  </a:solidFill>
                </a:rPr>
                <a:t>System</a:t>
              </a:r>
              <a:br>
                <a:rPr lang="en-US" sz="1600" i="0" dirty="0" smtClean="0">
                  <a:solidFill>
                    <a:schemeClr val="bg2"/>
                  </a:solidFill>
                </a:rPr>
              </a:br>
              <a:r>
                <a:rPr lang="en-US" sz="1600" i="0" dirty="0" smtClean="0">
                  <a:solidFill>
                    <a:schemeClr val="bg2"/>
                  </a:solidFill>
                </a:rPr>
                <a:t> resources</a:t>
              </a:r>
              <a:endParaRPr kumimoji="0" lang="en-US" sz="1600" b="0" i="0" u="none" strike="noStrike" cap="none" normalizeH="0" baseline="0" dirty="0" smtClean="0">
                <a:ln>
                  <a:noFill/>
                </a:ln>
                <a:solidFill>
                  <a:schemeClr val="bg2"/>
                </a:solidFill>
                <a:effectLst/>
              </a:endParaRPr>
            </a:p>
          </p:txBody>
        </p:sp>
        <p:sp>
          <p:nvSpPr>
            <p:cNvPr id="29" name="TextBox 28"/>
            <p:cNvSpPr txBox="1"/>
            <p:nvPr/>
          </p:nvSpPr>
          <p:spPr>
            <a:xfrm>
              <a:off x="9050812" y="2307789"/>
              <a:ext cx="2481132" cy="646331"/>
            </a:xfrm>
            <a:prstGeom prst="rect">
              <a:avLst/>
            </a:prstGeom>
            <a:noFill/>
          </p:spPr>
          <p:txBody>
            <a:bodyPr wrap="square" rtlCol="0">
              <a:spAutoFit/>
            </a:bodyPr>
            <a:lstStyle/>
            <a:p>
              <a:r>
                <a:rPr lang="en-US" sz="1800" i="0" dirty="0" smtClean="0">
                  <a:solidFill>
                    <a:srgbClr val="000000"/>
                  </a:solidFill>
                </a:rPr>
                <a:t>Worker AVM </a:t>
              </a:r>
              <a:br>
                <a:rPr lang="en-US" sz="1800" i="0" dirty="0" smtClean="0">
                  <a:solidFill>
                    <a:srgbClr val="000000"/>
                  </a:solidFill>
                </a:rPr>
              </a:br>
              <a:r>
                <a:rPr lang="en-US" sz="1800" i="0" dirty="0" smtClean="0">
                  <a:solidFill>
                    <a:srgbClr val="000000"/>
                  </a:solidFill>
                </a:rPr>
                <a:t>Run-time</a:t>
              </a:r>
            </a:p>
          </p:txBody>
        </p:sp>
        <p:sp>
          <p:nvSpPr>
            <p:cNvPr id="38" name="Right Brace 37"/>
            <p:cNvSpPr/>
            <p:nvPr/>
          </p:nvSpPr>
          <p:spPr bwMode="auto">
            <a:xfrm>
              <a:off x="4481019" y="3446817"/>
              <a:ext cx="236400" cy="2837793"/>
            </a:xfrm>
            <a:prstGeom prst="rightBrace">
              <a:avLst/>
            </a:prstGeom>
            <a:no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cxnSp>
          <p:nvCxnSpPr>
            <p:cNvPr id="39" name="Straight Arrow Connector 38"/>
            <p:cNvCxnSpPr/>
            <p:nvPr/>
          </p:nvCxnSpPr>
          <p:spPr bwMode="auto">
            <a:xfrm flipV="1">
              <a:off x="4727259" y="4859235"/>
              <a:ext cx="4435420" cy="9865"/>
            </a:xfrm>
            <a:prstGeom prst="straightConnector1">
              <a:avLst/>
            </a:prstGeom>
            <a:solidFill>
              <a:schemeClr val="accent1"/>
            </a:solidFill>
            <a:ln w="28575" cap="flat" cmpd="sng" algn="ctr">
              <a:solidFill>
                <a:schemeClr val="tx1"/>
              </a:solidFill>
              <a:prstDash val="dash"/>
              <a:round/>
              <a:headEnd type="none" w="med" len="med"/>
              <a:tailEnd type="arrow"/>
            </a:ln>
            <a:effectLst/>
          </p:spPr>
        </p:cxnSp>
      </p:grpSp>
      <p:grpSp>
        <p:nvGrpSpPr>
          <p:cNvPr id="48" name="Group 47"/>
          <p:cNvGrpSpPr/>
          <p:nvPr/>
        </p:nvGrpSpPr>
        <p:grpSpPr>
          <a:xfrm>
            <a:off x="8929400" y="1700978"/>
            <a:ext cx="2021750" cy="712686"/>
            <a:chOff x="8929400" y="1632703"/>
            <a:chExt cx="2021750" cy="712686"/>
          </a:xfrm>
        </p:grpSpPr>
        <p:sp>
          <p:nvSpPr>
            <p:cNvPr id="43" name="Left-Up Arrow 42"/>
            <p:cNvSpPr/>
            <p:nvPr/>
          </p:nvSpPr>
          <p:spPr bwMode="auto">
            <a:xfrm flipV="1">
              <a:off x="8929400" y="1840029"/>
              <a:ext cx="1412633" cy="505360"/>
            </a:xfrm>
            <a:prstGeom prst="leftUpArrow">
              <a:avLst>
                <a:gd name="adj1" fmla="val 9615"/>
                <a:gd name="adj2" fmla="val 18589"/>
                <a:gd name="adj3" fmla="val 25000"/>
              </a:avLst>
            </a:prstGeom>
            <a:solidFill>
              <a:schemeClr val="tx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1" u="none" strike="noStrike" cap="none" normalizeH="0" baseline="0" smtClean="0">
                <a:ln>
                  <a:noFill/>
                </a:ln>
                <a:solidFill>
                  <a:schemeClr val="tx1"/>
                </a:solidFill>
                <a:effectLst/>
                <a:latin typeface="Arial" charset="0"/>
              </a:endParaRPr>
            </a:p>
          </p:txBody>
        </p:sp>
        <p:sp>
          <p:nvSpPr>
            <p:cNvPr id="44" name="TextBox 43"/>
            <p:cNvSpPr txBox="1"/>
            <p:nvPr/>
          </p:nvSpPr>
          <p:spPr>
            <a:xfrm>
              <a:off x="9020119" y="1632703"/>
              <a:ext cx="1931031" cy="276999"/>
            </a:xfrm>
            <a:prstGeom prst="rect">
              <a:avLst/>
            </a:prstGeom>
            <a:noFill/>
          </p:spPr>
          <p:txBody>
            <a:bodyPr wrap="square" rtlCol="0">
              <a:spAutoFit/>
            </a:bodyPr>
            <a:lstStyle/>
            <a:p>
              <a:pPr algn="l"/>
              <a:r>
                <a:rPr lang="en-US" sz="1200" i="0" dirty="0" smtClean="0">
                  <a:solidFill>
                    <a:srgbClr val="000000"/>
                  </a:solidFill>
                </a:rPr>
                <a:t>( on-demand connection )</a:t>
              </a:r>
            </a:p>
          </p:txBody>
        </p:sp>
      </p:grpSp>
    </p:spTree>
    <p:custDataLst>
      <p:tags r:id="rId1"/>
    </p:custDataLst>
    <p:extLst>
      <p:ext uri="{BB962C8B-B14F-4D97-AF65-F5344CB8AC3E}">
        <p14:creationId xmlns:p14="http://schemas.microsoft.com/office/powerpoint/2010/main" val="453033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 for </a:t>
            </a:r>
            <a:r>
              <a:rPr lang="en-US" dirty="0" err="1" smtClean="0"/>
              <a:t>OpenEdge</a:t>
            </a:r>
            <a:r>
              <a:rPr lang="en-US" dirty="0" smtClean="0"/>
              <a:t> ABL Application Architecture Models</a:t>
            </a:r>
            <a:endParaRPr lang="en-US" dirty="0"/>
          </a:p>
        </p:txBody>
      </p:sp>
      <p:sp>
        <p:nvSpPr>
          <p:cNvPr id="3" name="Content Placeholder 2"/>
          <p:cNvSpPr>
            <a:spLocks noGrp="1"/>
          </p:cNvSpPr>
          <p:nvPr>
            <p:ph idx="1"/>
          </p:nvPr>
        </p:nvSpPr>
        <p:spPr>
          <a:xfrm>
            <a:off x="611962" y="1200150"/>
            <a:ext cx="11459088" cy="5303520"/>
          </a:xfrm>
        </p:spPr>
        <p:txBody>
          <a:bodyPr/>
          <a:lstStyle/>
          <a:p>
            <a:pPr>
              <a:lnSpc>
                <a:spcPct val="150000"/>
              </a:lnSpc>
            </a:pPr>
            <a:r>
              <a:rPr lang="en-US" b="1" dirty="0" smtClean="0"/>
              <a:t>Le client </a:t>
            </a:r>
            <a:r>
              <a:rPr lang="en-US" b="1" dirty="0" err="1" smtClean="0"/>
              <a:t>contrôle</a:t>
            </a:r>
            <a:r>
              <a:rPr lang="en-US" b="1" dirty="0" smtClean="0"/>
              <a:t> le mode de session (via </a:t>
            </a:r>
            <a:r>
              <a:rPr lang="en-US" b="1" dirty="0" err="1" smtClean="0"/>
              <a:t>l’option</a:t>
            </a:r>
            <a:r>
              <a:rPr lang="en-US" b="1" dirty="0" smtClean="0"/>
              <a:t> –</a:t>
            </a:r>
            <a:r>
              <a:rPr lang="en-US" b="1" dirty="0" err="1" smtClean="0"/>
              <a:t>sessionModel</a:t>
            </a:r>
            <a:r>
              <a:rPr lang="en-US" b="1" dirty="0" smtClean="0"/>
              <a:t>)</a:t>
            </a:r>
          </a:p>
          <a:p>
            <a:pPr>
              <a:lnSpc>
                <a:spcPct val="150000"/>
              </a:lnSpc>
            </a:pPr>
            <a:r>
              <a:rPr lang="en-US" b="1" dirty="0" smtClean="0"/>
              <a:t>Mode stateless </a:t>
            </a:r>
            <a:r>
              <a:rPr lang="en-US" dirty="0" smtClean="0"/>
              <a:t>(i.e. Session-Free)</a:t>
            </a:r>
          </a:p>
          <a:p>
            <a:pPr lvl="1"/>
            <a:r>
              <a:rPr lang="en-US" dirty="0" err="1" smtClean="0"/>
              <a:t>Une</a:t>
            </a:r>
            <a:r>
              <a:rPr lang="en-US" dirty="0" smtClean="0"/>
              <a:t> </a:t>
            </a:r>
            <a:r>
              <a:rPr lang="en-US" dirty="0" err="1" smtClean="0"/>
              <a:t>requête</a:t>
            </a:r>
            <a:r>
              <a:rPr lang="en-US" dirty="0" smtClean="0"/>
              <a:t> </a:t>
            </a:r>
            <a:r>
              <a:rPr lang="en-US" dirty="0" err="1" smtClean="0"/>
              <a:t>peut</a:t>
            </a:r>
            <a:r>
              <a:rPr lang="en-US" dirty="0" smtClean="0"/>
              <a:t> </a:t>
            </a:r>
            <a:r>
              <a:rPr lang="en-US" dirty="0" err="1" smtClean="0"/>
              <a:t>être</a:t>
            </a:r>
            <a:r>
              <a:rPr lang="en-US" dirty="0" smtClean="0"/>
              <a:t> </a:t>
            </a:r>
            <a:r>
              <a:rPr lang="en-US" dirty="0" err="1" smtClean="0"/>
              <a:t>exécutée</a:t>
            </a:r>
            <a:r>
              <a:rPr lang="en-US" dirty="0" smtClean="0"/>
              <a:t> </a:t>
            </a:r>
            <a:r>
              <a:rPr lang="en-US" dirty="0" err="1" smtClean="0"/>
              <a:t>depuis</a:t>
            </a:r>
            <a:r>
              <a:rPr lang="en-US" dirty="0" smtClean="0"/>
              <a:t> </a:t>
            </a:r>
            <a:r>
              <a:rPr lang="en-US" dirty="0" err="1" smtClean="0"/>
              <a:t>n’importe</a:t>
            </a:r>
            <a:r>
              <a:rPr lang="en-US" dirty="0" smtClean="0"/>
              <a:t> </a:t>
            </a:r>
            <a:r>
              <a:rPr lang="en-US" dirty="0" err="1" smtClean="0"/>
              <a:t>quelle</a:t>
            </a:r>
            <a:r>
              <a:rPr lang="en-US" dirty="0" smtClean="0"/>
              <a:t> session ABL</a:t>
            </a:r>
          </a:p>
          <a:p>
            <a:pPr lvl="1"/>
            <a:r>
              <a:rPr lang="en-US" dirty="0" smtClean="0"/>
              <a:t>Un client </a:t>
            </a:r>
            <a:r>
              <a:rPr lang="en-US" dirty="0" err="1" smtClean="0"/>
              <a:t>peut</a:t>
            </a:r>
            <a:r>
              <a:rPr lang="en-US" dirty="0" smtClean="0"/>
              <a:t> executer </a:t>
            </a:r>
            <a:r>
              <a:rPr lang="en-US" dirty="0" err="1" smtClean="0"/>
              <a:t>plusieurs</a:t>
            </a:r>
            <a:r>
              <a:rPr lang="en-US" dirty="0" smtClean="0"/>
              <a:t> requites </a:t>
            </a:r>
            <a:r>
              <a:rPr lang="en-US" dirty="0" err="1" smtClean="0"/>
              <a:t>en</a:t>
            </a:r>
            <a:r>
              <a:rPr lang="en-US" dirty="0" smtClean="0"/>
              <a:t> </a:t>
            </a:r>
            <a:r>
              <a:rPr lang="en-US" dirty="0" err="1" smtClean="0"/>
              <a:t>même</a:t>
            </a:r>
            <a:r>
              <a:rPr lang="en-US" dirty="0" smtClean="0"/>
              <a:t> temps</a:t>
            </a:r>
          </a:p>
          <a:p>
            <a:pPr lvl="1"/>
            <a:r>
              <a:rPr lang="en-US" dirty="0" err="1" smtClean="0"/>
              <a:t>Contexte</a:t>
            </a:r>
            <a:r>
              <a:rPr lang="en-US" dirty="0" smtClean="0"/>
              <a:t> </a:t>
            </a:r>
            <a:r>
              <a:rPr lang="en-US" dirty="0" err="1" smtClean="0"/>
              <a:t>géré</a:t>
            </a:r>
            <a:r>
              <a:rPr lang="en-US" dirty="0" smtClean="0"/>
              <a:t> par le client et le </a:t>
            </a:r>
            <a:r>
              <a:rPr lang="en-US" dirty="0" err="1" smtClean="0"/>
              <a:t>serveur</a:t>
            </a:r>
            <a:endParaRPr lang="en-US" dirty="0" smtClean="0"/>
          </a:p>
          <a:p>
            <a:r>
              <a:rPr lang="en-US" b="1" dirty="0" smtClean="0"/>
              <a:t>Mode </a:t>
            </a:r>
            <a:r>
              <a:rPr lang="en-US" b="1" dirty="0" err="1" smtClean="0"/>
              <a:t>Stateful</a:t>
            </a:r>
            <a:r>
              <a:rPr lang="en-US" b="1" dirty="0" smtClean="0"/>
              <a:t> </a:t>
            </a:r>
            <a:r>
              <a:rPr lang="en-US" dirty="0" smtClean="0"/>
              <a:t>(i.e. Session-Managed)</a:t>
            </a:r>
          </a:p>
          <a:p>
            <a:pPr lvl="1">
              <a:lnSpc>
                <a:spcPct val="150000"/>
              </a:lnSpc>
            </a:pPr>
            <a:r>
              <a:rPr lang="en-US" dirty="0" err="1" smtClean="0"/>
              <a:t>Utilisé</a:t>
            </a:r>
            <a:r>
              <a:rPr lang="en-US" dirty="0" smtClean="0"/>
              <a:t> pour les modes State-Reset, State-Aware et Stateless</a:t>
            </a:r>
          </a:p>
          <a:p>
            <a:pPr lvl="1"/>
            <a:r>
              <a:rPr lang="en-US" dirty="0" err="1" smtClean="0"/>
              <a:t>Chaque</a:t>
            </a:r>
            <a:r>
              <a:rPr lang="en-US" dirty="0" smtClean="0"/>
              <a:t> </a:t>
            </a:r>
            <a:r>
              <a:rPr lang="en-US" dirty="0" err="1" smtClean="0"/>
              <a:t>requête</a:t>
            </a:r>
            <a:r>
              <a:rPr lang="en-US" dirty="0" smtClean="0"/>
              <a:t> </a:t>
            </a:r>
            <a:r>
              <a:rPr lang="en-US" dirty="0" err="1" smtClean="0"/>
              <a:t>vers</a:t>
            </a:r>
            <a:r>
              <a:rPr lang="en-US" dirty="0" smtClean="0"/>
              <a:t> la </a:t>
            </a:r>
            <a:r>
              <a:rPr lang="en-US" dirty="0" err="1" smtClean="0"/>
              <a:t>même</a:t>
            </a:r>
            <a:r>
              <a:rPr lang="en-US" dirty="0" smtClean="0"/>
              <a:t> session ABL</a:t>
            </a:r>
          </a:p>
          <a:p>
            <a:pPr lvl="1"/>
            <a:r>
              <a:rPr lang="en-US" dirty="0" smtClean="0"/>
              <a:t>Le context </a:t>
            </a:r>
            <a:r>
              <a:rPr lang="en-US" dirty="0" err="1" smtClean="0"/>
              <a:t>est</a:t>
            </a:r>
            <a:r>
              <a:rPr lang="en-US" dirty="0" smtClean="0"/>
              <a:t> </a:t>
            </a:r>
            <a:r>
              <a:rPr lang="en-US" dirty="0" err="1" smtClean="0"/>
              <a:t>stocké</a:t>
            </a:r>
            <a:r>
              <a:rPr lang="en-US" dirty="0" smtClean="0"/>
              <a:t> </a:t>
            </a:r>
            <a:r>
              <a:rPr lang="en-US" dirty="0" err="1" smtClean="0"/>
              <a:t>dans</a:t>
            </a:r>
            <a:r>
              <a:rPr lang="en-US" dirty="0" smtClean="0"/>
              <a:t> la session ABL entre </a:t>
            </a:r>
            <a:r>
              <a:rPr lang="en-US" dirty="0" err="1" smtClean="0"/>
              <a:t>chaque</a:t>
            </a:r>
            <a:r>
              <a:rPr lang="en-US" dirty="0" smtClean="0"/>
              <a:t> </a:t>
            </a:r>
            <a:r>
              <a:rPr lang="en-US" dirty="0" err="1" smtClean="0"/>
              <a:t>requête</a:t>
            </a:r>
            <a:endParaRPr lang="en-US" dirty="0" smtClean="0"/>
          </a:p>
          <a:p>
            <a:pPr lvl="1"/>
            <a:r>
              <a:rPr lang="en-US" dirty="0" smtClean="0"/>
              <a:t>Support des transactions </a:t>
            </a:r>
            <a:r>
              <a:rPr lang="en-US" dirty="0" err="1" smtClean="0"/>
              <a:t>automatiques</a:t>
            </a:r>
            <a:endParaRPr lang="en-US" dirty="0" smtClean="0"/>
          </a:p>
          <a:p>
            <a:pPr lvl="1"/>
            <a:r>
              <a:rPr lang="en-US" dirty="0" smtClean="0"/>
              <a:t>Un client </a:t>
            </a:r>
            <a:r>
              <a:rPr lang="en-US" dirty="0" err="1" smtClean="0"/>
              <a:t>peut</a:t>
            </a:r>
            <a:r>
              <a:rPr lang="en-US" dirty="0" smtClean="0"/>
              <a:t> executer un pipeline de </a:t>
            </a:r>
            <a:r>
              <a:rPr lang="en-US" dirty="0" err="1" smtClean="0"/>
              <a:t>requêtes</a:t>
            </a:r>
            <a:r>
              <a:rPr lang="en-US" dirty="0" smtClean="0"/>
              <a:t> </a:t>
            </a:r>
            <a:r>
              <a:rPr lang="en-US" dirty="0" err="1" smtClean="0"/>
              <a:t>asynchrones</a:t>
            </a:r>
            <a:endParaRPr lang="en-US" dirty="0" smtClean="0"/>
          </a:p>
        </p:txBody>
      </p:sp>
    </p:spTree>
    <p:extLst>
      <p:ext uri="{BB962C8B-B14F-4D97-AF65-F5344CB8AC3E}">
        <p14:creationId xmlns:p14="http://schemas.microsoft.com/office/powerpoint/2010/main" val="1301813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
          <p:cNvSpPr>
            <a:spLocks noChangeArrowheads="1"/>
          </p:cNvSpPr>
          <p:nvPr/>
        </p:nvSpPr>
        <p:spPr bwMode="auto">
          <a:xfrm>
            <a:off x="706215" y="5167130"/>
            <a:ext cx="10788747" cy="1065647"/>
          </a:xfrm>
          <a:prstGeom prst="rect">
            <a:avLst/>
          </a:prstGeom>
          <a:solidFill>
            <a:srgbClr val="FDE98C">
              <a:alpha val="50000"/>
            </a:srgbClr>
          </a:solidFill>
          <a:ln w="9525">
            <a:noFill/>
            <a:round/>
            <a:headEnd/>
            <a:tailEnd/>
          </a:ln>
          <a:effectLst/>
        </p:spPr>
        <p:txBody>
          <a:bodyPr wrap="square" anchor="ctr"/>
          <a:lstStyle/>
          <a:p>
            <a:endParaRPr lang="en-US" i="0">
              <a:solidFill>
                <a:srgbClr val="000000"/>
              </a:solidFill>
            </a:endParaRPr>
          </a:p>
        </p:txBody>
      </p:sp>
      <p:sp>
        <p:nvSpPr>
          <p:cNvPr id="7" name="Rectangle 10"/>
          <p:cNvSpPr>
            <a:spLocks noChangeArrowheads="1"/>
          </p:cNvSpPr>
          <p:nvPr/>
        </p:nvSpPr>
        <p:spPr bwMode="auto">
          <a:xfrm>
            <a:off x="709334" y="1956653"/>
            <a:ext cx="10788747" cy="850950"/>
          </a:xfrm>
          <a:prstGeom prst="rect">
            <a:avLst/>
          </a:prstGeom>
          <a:solidFill>
            <a:srgbClr val="FDE98C">
              <a:alpha val="51000"/>
            </a:srgbClr>
          </a:solidFill>
          <a:ln w="9525">
            <a:noFill/>
            <a:round/>
            <a:headEnd/>
            <a:tailEnd/>
          </a:ln>
          <a:effectLst/>
        </p:spPr>
        <p:txBody>
          <a:bodyPr wrap="square" anchor="ctr"/>
          <a:lstStyle/>
          <a:p>
            <a:endParaRPr lang="en-US" i="0">
              <a:solidFill>
                <a:srgbClr val="000000"/>
              </a:solidFill>
            </a:endParaRPr>
          </a:p>
        </p:txBody>
      </p:sp>
      <p:sp>
        <p:nvSpPr>
          <p:cNvPr id="2" name="Title 1"/>
          <p:cNvSpPr>
            <a:spLocks noGrp="1"/>
          </p:cNvSpPr>
          <p:nvPr>
            <p:ph type="title"/>
          </p:nvPr>
        </p:nvSpPr>
        <p:spPr/>
        <p:txBody>
          <a:bodyPr/>
          <a:lstStyle/>
          <a:p>
            <a:r>
              <a:rPr lang="en-US" dirty="0" err="1" smtClean="0"/>
              <a:t>Connexions</a:t>
            </a:r>
            <a:r>
              <a:rPr lang="en-US" dirty="0" smtClean="0"/>
              <a:t> DB self-service</a:t>
            </a:r>
            <a:endParaRPr lang="en-US" dirty="0"/>
          </a:p>
        </p:txBody>
      </p:sp>
      <p:sp>
        <p:nvSpPr>
          <p:cNvPr id="3" name="Text Placeholder 2"/>
          <p:cNvSpPr>
            <a:spLocks noGrp="1"/>
          </p:cNvSpPr>
          <p:nvPr>
            <p:ph type="body" idx="1"/>
          </p:nvPr>
        </p:nvSpPr>
        <p:spPr/>
        <p:txBody>
          <a:bodyPr/>
          <a:lstStyle/>
          <a:p>
            <a:r>
              <a:rPr lang="en-US" sz="2800" dirty="0" err="1" smtClean="0">
                <a:solidFill>
                  <a:srgbClr val="FF4E00"/>
                </a:solidFill>
              </a:rPr>
              <a:t>AppServer</a:t>
            </a:r>
            <a:r>
              <a:rPr lang="en-US" sz="2800" dirty="0" smtClean="0">
                <a:solidFill>
                  <a:srgbClr val="FF4E00"/>
                </a:solidFill>
              </a:rPr>
              <a:t> </a:t>
            </a:r>
            <a:r>
              <a:rPr lang="en-US" sz="2800" dirty="0" err="1" smtClean="0">
                <a:solidFill>
                  <a:srgbClr val="FF4E00"/>
                </a:solidFill>
              </a:rPr>
              <a:t>classique</a:t>
            </a:r>
            <a:endParaRPr lang="en-US" sz="2800" dirty="0">
              <a:solidFill>
                <a:srgbClr val="FF4E00"/>
              </a:solidFill>
            </a:endParaRPr>
          </a:p>
        </p:txBody>
      </p:sp>
      <p:sp>
        <p:nvSpPr>
          <p:cNvPr id="4" name="Content Placeholder 3"/>
          <p:cNvSpPr>
            <a:spLocks noGrp="1"/>
          </p:cNvSpPr>
          <p:nvPr>
            <p:ph sz="half" idx="2"/>
          </p:nvPr>
        </p:nvSpPr>
        <p:spPr/>
        <p:txBody>
          <a:bodyPr/>
          <a:lstStyle/>
          <a:p>
            <a:r>
              <a:rPr lang="en-US" dirty="0" err="1" smtClean="0"/>
              <a:t>Une</a:t>
            </a:r>
            <a:r>
              <a:rPr lang="en-US" dirty="0" smtClean="0"/>
              <a:t> </a:t>
            </a:r>
            <a:r>
              <a:rPr lang="en-US" dirty="0" err="1" smtClean="0"/>
              <a:t>connexion</a:t>
            </a:r>
            <a:r>
              <a:rPr lang="en-US" dirty="0" smtClean="0"/>
              <a:t> DB par agent (pas de </a:t>
            </a:r>
            <a:r>
              <a:rPr lang="en-US" dirty="0" err="1" smtClean="0"/>
              <a:t>partage</a:t>
            </a:r>
            <a:r>
              <a:rPr lang="en-US" dirty="0"/>
              <a:t>)</a:t>
            </a:r>
            <a:endParaRPr lang="en-US" dirty="0" smtClean="0"/>
          </a:p>
          <a:p>
            <a:r>
              <a:rPr lang="en-US" dirty="0" err="1" smtClean="0"/>
              <a:t>Connexion</a:t>
            </a:r>
            <a:r>
              <a:rPr lang="en-US" dirty="0" smtClean="0"/>
              <a:t> au </a:t>
            </a:r>
            <a:r>
              <a:rPr lang="en-US" dirty="0" err="1" smtClean="0"/>
              <a:t>démarrage</a:t>
            </a:r>
            <a:r>
              <a:rPr lang="en-US" dirty="0" smtClean="0"/>
              <a:t> de la session ABL </a:t>
            </a:r>
            <a:r>
              <a:rPr lang="en-US" dirty="0" err="1" smtClean="0"/>
              <a:t>ou</a:t>
            </a:r>
            <a:r>
              <a:rPr lang="en-US" dirty="0" smtClean="0"/>
              <a:t> au CONNECT</a:t>
            </a:r>
          </a:p>
          <a:p>
            <a:r>
              <a:rPr lang="en-US" dirty="0" err="1" smtClean="0"/>
              <a:t>Déconnexion</a:t>
            </a:r>
            <a:r>
              <a:rPr lang="en-US" dirty="0" smtClean="0"/>
              <a:t> à </a:t>
            </a:r>
            <a:r>
              <a:rPr lang="en-US" dirty="0" err="1" smtClean="0"/>
              <a:t>l’arrêt</a:t>
            </a:r>
            <a:r>
              <a:rPr lang="en-US" dirty="0" smtClean="0"/>
              <a:t> de la session ABL </a:t>
            </a:r>
            <a:r>
              <a:rPr lang="en-US" dirty="0" err="1" smtClean="0"/>
              <a:t>ou</a:t>
            </a:r>
            <a:r>
              <a:rPr lang="en-US" dirty="0" smtClean="0"/>
              <a:t> au DISCONNECT</a:t>
            </a:r>
          </a:p>
          <a:p>
            <a:r>
              <a:rPr lang="en-US" dirty="0" smtClean="0"/>
              <a:t>PROMON </a:t>
            </a:r>
            <a:r>
              <a:rPr lang="en-US" dirty="0" err="1" smtClean="0"/>
              <a:t>affiche</a:t>
            </a:r>
            <a:r>
              <a:rPr lang="en-US" dirty="0" smtClean="0"/>
              <a:t> </a:t>
            </a:r>
            <a:r>
              <a:rPr lang="en-US" dirty="0" err="1" smtClean="0"/>
              <a:t>une</a:t>
            </a:r>
            <a:r>
              <a:rPr lang="en-US" dirty="0" smtClean="0"/>
              <a:t> </a:t>
            </a:r>
            <a:r>
              <a:rPr lang="en-US" dirty="0" err="1" smtClean="0"/>
              <a:t>connexion</a:t>
            </a:r>
            <a:r>
              <a:rPr lang="en-US" dirty="0" smtClean="0"/>
              <a:t> par session ABL</a:t>
            </a:r>
          </a:p>
          <a:p>
            <a:r>
              <a:rPr lang="en-US" dirty="0" smtClean="0"/>
              <a:t>PROMON </a:t>
            </a:r>
            <a:r>
              <a:rPr lang="en-US" dirty="0" err="1" smtClean="0"/>
              <a:t>déconnecte</a:t>
            </a:r>
            <a:r>
              <a:rPr lang="en-US" dirty="0" smtClean="0"/>
              <a:t> </a:t>
            </a:r>
            <a:r>
              <a:rPr lang="en-US" dirty="0" err="1" smtClean="0"/>
              <a:t>une</a:t>
            </a:r>
            <a:r>
              <a:rPr lang="en-US" dirty="0" smtClean="0"/>
              <a:t> session ABL à la </a:t>
            </a:r>
            <a:r>
              <a:rPr lang="en-US" dirty="0" err="1" smtClean="0"/>
              <a:t>fois</a:t>
            </a:r>
            <a:endParaRPr lang="en-US" dirty="0"/>
          </a:p>
        </p:txBody>
      </p:sp>
      <p:sp>
        <p:nvSpPr>
          <p:cNvPr id="5" name="Text Placeholder 4"/>
          <p:cNvSpPr>
            <a:spLocks noGrp="1"/>
          </p:cNvSpPr>
          <p:nvPr>
            <p:ph type="body" sz="quarter" idx="3"/>
          </p:nvPr>
        </p:nvSpPr>
        <p:spPr/>
        <p:txBody>
          <a:bodyPr/>
          <a:lstStyle/>
          <a:p>
            <a:r>
              <a:rPr lang="en-US" sz="2800" dirty="0">
                <a:solidFill>
                  <a:srgbClr val="FF4E00"/>
                </a:solidFill>
              </a:rPr>
              <a:t>PAS for </a:t>
            </a:r>
            <a:r>
              <a:rPr lang="en-US" sz="2800" dirty="0" err="1" smtClean="0">
                <a:solidFill>
                  <a:srgbClr val="FF4E00"/>
                </a:solidFill>
              </a:rPr>
              <a:t>OpenEdge</a:t>
            </a:r>
            <a:endParaRPr lang="en-US" sz="2800" dirty="0">
              <a:solidFill>
                <a:srgbClr val="FF4E00"/>
              </a:solidFill>
            </a:endParaRPr>
          </a:p>
        </p:txBody>
      </p:sp>
      <p:sp>
        <p:nvSpPr>
          <p:cNvPr id="6" name="Content Placeholder 5"/>
          <p:cNvSpPr>
            <a:spLocks noGrp="1"/>
          </p:cNvSpPr>
          <p:nvPr>
            <p:ph sz="quarter" idx="4"/>
          </p:nvPr>
        </p:nvSpPr>
        <p:spPr/>
        <p:txBody>
          <a:bodyPr/>
          <a:lstStyle/>
          <a:p>
            <a:r>
              <a:rPr lang="en-US" dirty="0" err="1" smtClean="0"/>
              <a:t>Une</a:t>
            </a:r>
            <a:r>
              <a:rPr lang="en-US" dirty="0" smtClean="0"/>
              <a:t> </a:t>
            </a:r>
            <a:r>
              <a:rPr lang="en-US" dirty="0" err="1" smtClean="0"/>
              <a:t>connexion</a:t>
            </a:r>
            <a:r>
              <a:rPr lang="en-US" dirty="0" smtClean="0"/>
              <a:t> DB par </a:t>
            </a:r>
            <a:r>
              <a:rPr lang="en-US" dirty="0" err="1" smtClean="0"/>
              <a:t>MSAgent</a:t>
            </a:r>
            <a:r>
              <a:rPr lang="en-US" dirty="0" smtClean="0"/>
              <a:t> : </a:t>
            </a:r>
            <a:r>
              <a:rPr lang="en-US" dirty="0" err="1" smtClean="0"/>
              <a:t>partagé</a:t>
            </a:r>
            <a:r>
              <a:rPr lang="en-US" dirty="0" smtClean="0"/>
              <a:t> par </a:t>
            </a:r>
            <a:r>
              <a:rPr lang="en-US" dirty="0" err="1" smtClean="0"/>
              <a:t>toutes</a:t>
            </a:r>
            <a:r>
              <a:rPr lang="en-US" dirty="0" smtClean="0"/>
              <a:t> les sessions</a:t>
            </a:r>
          </a:p>
          <a:p>
            <a:r>
              <a:rPr lang="en-US" dirty="0" err="1" smtClean="0"/>
              <a:t>Connexion</a:t>
            </a:r>
            <a:r>
              <a:rPr lang="en-US" dirty="0" smtClean="0"/>
              <a:t> au </a:t>
            </a:r>
            <a:r>
              <a:rPr lang="en-US" dirty="0" err="1" smtClean="0"/>
              <a:t>démarrage</a:t>
            </a:r>
            <a:r>
              <a:rPr lang="en-US" dirty="0" smtClean="0"/>
              <a:t> de la première session (</a:t>
            </a:r>
            <a:r>
              <a:rPr lang="en-US" dirty="0" err="1" smtClean="0"/>
              <a:t>ou</a:t>
            </a:r>
            <a:r>
              <a:rPr lang="en-US" dirty="0" smtClean="0"/>
              <a:t> au CONNECT)</a:t>
            </a:r>
          </a:p>
          <a:p>
            <a:r>
              <a:rPr lang="en-US" dirty="0" err="1" smtClean="0"/>
              <a:t>Déconnexion</a:t>
            </a:r>
            <a:r>
              <a:rPr lang="en-US" dirty="0" smtClean="0"/>
              <a:t> </a:t>
            </a:r>
            <a:r>
              <a:rPr lang="en-US" dirty="0" err="1" smtClean="0"/>
              <a:t>lors</a:t>
            </a:r>
            <a:r>
              <a:rPr lang="en-US" dirty="0" smtClean="0"/>
              <a:t> de </a:t>
            </a:r>
            <a:r>
              <a:rPr lang="en-US" dirty="0" err="1" smtClean="0"/>
              <a:t>l’arrêt</a:t>
            </a:r>
            <a:r>
              <a:rPr lang="en-US" dirty="0" smtClean="0"/>
              <a:t> de la </a:t>
            </a:r>
            <a:r>
              <a:rPr lang="en-US" dirty="0" err="1" smtClean="0"/>
              <a:t>dernière</a:t>
            </a:r>
            <a:r>
              <a:rPr lang="en-US" dirty="0" smtClean="0"/>
              <a:t> session (</a:t>
            </a:r>
            <a:r>
              <a:rPr lang="en-US" dirty="0" err="1" smtClean="0"/>
              <a:t>ou</a:t>
            </a:r>
            <a:r>
              <a:rPr lang="en-US" dirty="0" smtClean="0"/>
              <a:t> DISCONNECT)</a:t>
            </a:r>
          </a:p>
          <a:p>
            <a:r>
              <a:rPr lang="en-US" dirty="0" err="1" smtClean="0"/>
              <a:t>Promon</a:t>
            </a:r>
            <a:r>
              <a:rPr lang="en-US" dirty="0" smtClean="0"/>
              <a:t> </a:t>
            </a:r>
            <a:r>
              <a:rPr lang="en-US" dirty="0" err="1" smtClean="0"/>
              <a:t>affiche</a:t>
            </a:r>
            <a:r>
              <a:rPr lang="en-US" dirty="0" smtClean="0"/>
              <a:t> </a:t>
            </a:r>
            <a:r>
              <a:rPr lang="en-US" dirty="0" err="1" smtClean="0"/>
              <a:t>une</a:t>
            </a:r>
            <a:r>
              <a:rPr lang="en-US" dirty="0" smtClean="0"/>
              <a:t> </a:t>
            </a:r>
            <a:r>
              <a:rPr lang="en-US" dirty="0" err="1" smtClean="0"/>
              <a:t>connexion</a:t>
            </a:r>
            <a:r>
              <a:rPr lang="en-US" dirty="0" smtClean="0"/>
              <a:t> par session + </a:t>
            </a:r>
            <a:r>
              <a:rPr lang="en-US" dirty="0" err="1" smtClean="0"/>
              <a:t>une</a:t>
            </a:r>
            <a:r>
              <a:rPr lang="en-US" dirty="0" smtClean="0"/>
              <a:t> session Agent (admin)</a:t>
            </a:r>
          </a:p>
          <a:p>
            <a:r>
              <a:rPr lang="en-US" dirty="0" smtClean="0"/>
              <a:t>PROMON </a:t>
            </a:r>
            <a:r>
              <a:rPr lang="en-US" dirty="0" err="1" smtClean="0"/>
              <a:t>déconnecte</a:t>
            </a:r>
            <a:r>
              <a:rPr lang="en-US" dirty="0" smtClean="0"/>
              <a:t> </a:t>
            </a:r>
            <a:r>
              <a:rPr lang="en-US" dirty="0" err="1" smtClean="0"/>
              <a:t>toutes</a:t>
            </a:r>
            <a:r>
              <a:rPr lang="en-US" dirty="0" smtClean="0"/>
              <a:t> les sessions ABL </a:t>
            </a:r>
            <a:r>
              <a:rPr lang="en-US" dirty="0" err="1" smtClean="0"/>
              <a:t>lorsque</a:t>
            </a:r>
            <a:r>
              <a:rPr lang="en-US" dirty="0" smtClean="0"/>
              <a:t> </a:t>
            </a:r>
            <a:r>
              <a:rPr lang="en-US" dirty="0" err="1" smtClean="0"/>
              <a:t>l’agent</a:t>
            </a:r>
            <a:r>
              <a:rPr lang="en-US" dirty="0" smtClean="0"/>
              <a:t> (admin) </a:t>
            </a:r>
            <a:r>
              <a:rPr lang="en-US" dirty="0" err="1" smtClean="0"/>
              <a:t>est</a:t>
            </a:r>
            <a:r>
              <a:rPr lang="en-US" dirty="0" smtClean="0"/>
              <a:t> </a:t>
            </a:r>
            <a:r>
              <a:rPr lang="en-US" dirty="0" err="1" smtClean="0"/>
              <a:t>déconnecté</a:t>
            </a:r>
            <a:endParaRPr lang="en-US" dirty="0" smtClean="0"/>
          </a:p>
        </p:txBody>
      </p:sp>
      <p:cxnSp>
        <p:nvCxnSpPr>
          <p:cNvPr id="9" name="Straight Connector 8"/>
          <p:cNvCxnSpPr/>
          <p:nvPr/>
        </p:nvCxnSpPr>
        <p:spPr bwMode="auto">
          <a:xfrm>
            <a:off x="5830700" y="1379109"/>
            <a:ext cx="0" cy="4888330"/>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Tree>
    <p:custDataLst>
      <p:tags r:id="rId1"/>
    </p:custDataLst>
    <p:extLst>
      <p:ext uri="{BB962C8B-B14F-4D97-AF65-F5344CB8AC3E}">
        <p14:creationId xmlns:p14="http://schemas.microsoft.com/office/powerpoint/2010/main" val="1043959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des </a:t>
            </a:r>
            <a:r>
              <a:rPr lang="en-US" dirty="0" err="1" smtClean="0"/>
              <a:t>connexions</a:t>
            </a:r>
            <a:r>
              <a:rPr lang="en-US" dirty="0" smtClean="0"/>
              <a:t> (</a:t>
            </a:r>
            <a:r>
              <a:rPr lang="en-US" dirty="0" err="1" smtClean="0"/>
              <a:t>sur</a:t>
            </a:r>
            <a:r>
              <a:rPr lang="en-US" dirty="0" smtClean="0"/>
              <a:t> le client)</a:t>
            </a:r>
            <a:endParaRPr lang="en-US" dirty="0"/>
          </a:p>
        </p:txBody>
      </p:sp>
      <p:sp>
        <p:nvSpPr>
          <p:cNvPr id="3" name="Content Placeholder 2"/>
          <p:cNvSpPr>
            <a:spLocks noGrp="1"/>
          </p:cNvSpPr>
          <p:nvPr>
            <p:ph idx="1"/>
          </p:nvPr>
        </p:nvSpPr>
        <p:spPr>
          <a:xfrm>
            <a:off x="611961" y="1200150"/>
            <a:ext cx="11254263" cy="5303520"/>
          </a:xfrm>
        </p:spPr>
        <p:txBody>
          <a:bodyPr/>
          <a:lstStyle/>
          <a:p>
            <a:pPr>
              <a:lnSpc>
                <a:spcPct val="140000"/>
              </a:lnSpc>
            </a:pPr>
            <a:r>
              <a:rPr lang="en-US" sz="2400" b="1" dirty="0" smtClean="0"/>
              <a:t>Clients REST/Mobile: </a:t>
            </a:r>
            <a:r>
              <a:rPr lang="en-US" sz="2400" dirty="0" smtClean="0"/>
              <a:t>	Pas de difference (</a:t>
            </a:r>
            <a:r>
              <a:rPr lang="en-US" sz="2400" dirty="0" err="1" smtClean="0"/>
              <a:t>changement</a:t>
            </a:r>
            <a:r>
              <a:rPr lang="en-US" sz="2400" dirty="0" smtClean="0"/>
              <a:t> </a:t>
            </a:r>
            <a:r>
              <a:rPr lang="en-US" sz="2400" dirty="0" err="1" smtClean="0"/>
              <a:t>d’URL</a:t>
            </a:r>
            <a:r>
              <a:rPr lang="en-US" sz="2400" dirty="0" smtClean="0"/>
              <a:t>)</a:t>
            </a:r>
            <a:endParaRPr lang="en-US" sz="2400" dirty="0"/>
          </a:p>
          <a:p>
            <a:pPr>
              <a:lnSpc>
                <a:spcPct val="140000"/>
              </a:lnSpc>
            </a:pPr>
            <a:r>
              <a:rPr lang="en-US" sz="2400" b="1" dirty="0" smtClean="0"/>
              <a:t>Clients SOAP : </a:t>
            </a:r>
            <a:r>
              <a:rPr lang="en-US" sz="2400" dirty="0" smtClean="0"/>
              <a:t>		Pas de </a:t>
            </a:r>
            <a:r>
              <a:rPr lang="en-US" sz="2400" dirty="0" err="1" smtClean="0"/>
              <a:t>différence</a:t>
            </a:r>
            <a:r>
              <a:rPr lang="en-US" sz="2400" dirty="0" smtClean="0"/>
              <a:t> (</a:t>
            </a:r>
            <a:r>
              <a:rPr lang="en-US" dirty="0" err="1" smtClean="0"/>
              <a:t>redéploiement</a:t>
            </a:r>
            <a:r>
              <a:rPr lang="en-US" dirty="0" smtClean="0"/>
              <a:t> WSDL </a:t>
            </a:r>
            <a:r>
              <a:rPr lang="en-US" dirty="0" err="1" smtClean="0"/>
              <a:t>sur</a:t>
            </a:r>
            <a:r>
              <a:rPr lang="en-US" dirty="0" smtClean="0"/>
              <a:t> nouveau port)</a:t>
            </a:r>
            <a:endParaRPr lang="en-US" sz="2400" dirty="0" smtClean="0"/>
          </a:p>
          <a:p>
            <a:pPr>
              <a:lnSpc>
                <a:spcPct val="140000"/>
              </a:lnSpc>
            </a:pPr>
            <a:r>
              <a:rPr lang="en-US" sz="2400" b="1" dirty="0" smtClean="0"/>
              <a:t>Clients OpenEdge</a:t>
            </a:r>
          </a:p>
          <a:p>
            <a:pPr lvl="1"/>
            <a:r>
              <a:rPr lang="en-US" sz="2000" dirty="0" smtClean="0"/>
              <a:t>Un </a:t>
            </a:r>
            <a:r>
              <a:rPr lang="en-US" sz="2000" dirty="0" err="1" smtClean="0"/>
              <a:t>seul</a:t>
            </a:r>
            <a:r>
              <a:rPr lang="en-US" sz="2000" dirty="0" smtClean="0"/>
              <a:t> mode de </a:t>
            </a:r>
            <a:r>
              <a:rPr lang="en-US" sz="2000" dirty="0" err="1" smtClean="0"/>
              <a:t>connexion</a:t>
            </a:r>
            <a:r>
              <a:rPr lang="en-US" sz="2000" dirty="0" smtClean="0"/>
              <a:t> : HTTP</a:t>
            </a:r>
          </a:p>
          <a:p>
            <a:pPr lvl="1"/>
            <a:r>
              <a:rPr lang="en-US" sz="2000" dirty="0" err="1" smtClean="0"/>
              <a:t>Référence</a:t>
            </a:r>
            <a:r>
              <a:rPr lang="en-US" sz="2000" dirty="0" smtClean="0"/>
              <a:t>:  </a:t>
            </a:r>
            <a:r>
              <a:rPr lang="en-US" sz="2000" i="1" dirty="0" smtClean="0"/>
              <a:t>Connecting to </a:t>
            </a:r>
            <a:r>
              <a:rPr lang="en-US" sz="2000" i="1" dirty="0" err="1" smtClean="0"/>
              <a:t>AppServers</a:t>
            </a:r>
            <a:r>
              <a:rPr lang="en-US" sz="2000" i="1" dirty="0" smtClean="0"/>
              <a:t> Using a URL</a:t>
            </a:r>
          </a:p>
          <a:p>
            <a:pPr lvl="1"/>
            <a:r>
              <a:rPr lang="en-US" sz="2000" dirty="0" smtClean="0"/>
              <a:t>Le champ </a:t>
            </a:r>
            <a:r>
              <a:rPr lang="en-US" sz="2000" b="1" i="1" dirty="0" err="1" smtClean="0"/>
              <a:t>aia</a:t>
            </a:r>
            <a:r>
              <a:rPr lang="en-US" sz="2000" b="1" i="1" dirty="0" smtClean="0"/>
              <a:t>-path</a:t>
            </a:r>
            <a:r>
              <a:rPr lang="en-US" sz="2000" dirty="0" smtClean="0"/>
              <a:t> </a:t>
            </a:r>
            <a:r>
              <a:rPr lang="en-US" sz="2000" dirty="0" err="1" smtClean="0"/>
              <a:t>devient</a:t>
            </a:r>
            <a:r>
              <a:rPr lang="en-US" sz="2000" dirty="0" smtClean="0"/>
              <a:t> le nom de </a:t>
            </a:r>
            <a:r>
              <a:rPr lang="en-US" sz="2000" b="1" dirty="0" err="1" smtClean="0"/>
              <a:t>l’application</a:t>
            </a:r>
            <a:r>
              <a:rPr lang="en-US" sz="2000" b="1" dirty="0" smtClean="0"/>
              <a:t> Web</a:t>
            </a:r>
            <a:r>
              <a:rPr lang="en-US" sz="2000" dirty="0" smtClean="0"/>
              <a:t> PAS </a:t>
            </a:r>
            <a:r>
              <a:rPr lang="en-US" sz="2000" dirty="0"/>
              <a:t>for </a:t>
            </a:r>
            <a:r>
              <a:rPr lang="en-US" sz="2000" dirty="0" smtClean="0"/>
              <a:t>OpenEdge</a:t>
            </a:r>
          </a:p>
          <a:p>
            <a:pPr lvl="2"/>
            <a:r>
              <a:rPr lang="en-US" sz="1800" dirty="0" smtClean="0"/>
              <a:t>Service par </a:t>
            </a:r>
            <a:r>
              <a:rPr lang="en-US" sz="1800" dirty="0" err="1" smtClean="0"/>
              <a:t>défaut</a:t>
            </a:r>
            <a:r>
              <a:rPr lang="en-US" sz="1800" dirty="0" smtClean="0"/>
              <a:t>:	ROOT web applicatio</a:t>
            </a:r>
            <a:r>
              <a:rPr lang="en-US" sz="1800" i="1" dirty="0" smtClean="0"/>
              <a:t>n	“/”</a:t>
            </a:r>
          </a:p>
          <a:p>
            <a:pPr lvl="2"/>
            <a:r>
              <a:rPr lang="en-US" sz="1800" dirty="0" smtClean="0"/>
              <a:t>Service</a:t>
            </a:r>
            <a:r>
              <a:rPr lang="en-US" sz="1800" i="1" dirty="0" smtClean="0"/>
              <a:t> sales :		sales web application	“/sales”</a:t>
            </a:r>
          </a:p>
          <a:p>
            <a:pPr lvl="1"/>
            <a:r>
              <a:rPr lang="en-US" sz="2000" dirty="0" err="1" smtClean="0"/>
              <a:t>Toutes</a:t>
            </a:r>
            <a:r>
              <a:rPr lang="en-US" sz="2000" dirty="0" smtClean="0"/>
              <a:t> les </a:t>
            </a:r>
            <a:r>
              <a:rPr lang="en-US" sz="2000" dirty="0" err="1" smtClean="0"/>
              <a:t>connexions</a:t>
            </a:r>
            <a:r>
              <a:rPr lang="en-US" sz="2000" dirty="0" smtClean="0"/>
              <a:t> se font avec le format URL</a:t>
            </a:r>
          </a:p>
          <a:p>
            <a:pPr lvl="2"/>
            <a:r>
              <a:rPr lang="en-US" sz="1800" i="1" dirty="0" smtClean="0"/>
              <a:t>-</a:t>
            </a:r>
            <a:r>
              <a:rPr lang="en-US" sz="1800" i="1" dirty="0" err="1" smtClean="0"/>
              <a:t>url</a:t>
            </a:r>
            <a:r>
              <a:rPr lang="en-US" sz="1800" i="1" dirty="0" smtClean="0"/>
              <a:t> </a:t>
            </a:r>
            <a:r>
              <a:rPr lang="en-US" sz="1800" b="1" i="1" dirty="0" smtClean="0"/>
              <a:t>http</a:t>
            </a:r>
            <a:r>
              <a:rPr lang="en-US" sz="1800" dirty="0" smtClean="0"/>
              <a:t>[</a:t>
            </a:r>
            <a:r>
              <a:rPr lang="en-US" sz="1800" b="1" i="1" dirty="0" smtClean="0"/>
              <a:t>s</a:t>
            </a:r>
            <a:r>
              <a:rPr lang="en-US" sz="1800" dirty="0" smtClean="0"/>
              <a:t>]</a:t>
            </a:r>
            <a:r>
              <a:rPr lang="en-US" sz="1800" b="1" dirty="0" smtClean="0"/>
              <a:t>://</a:t>
            </a:r>
            <a:r>
              <a:rPr lang="en-US" sz="1800" b="1" i="1" dirty="0" smtClean="0"/>
              <a:t>host</a:t>
            </a:r>
            <a:r>
              <a:rPr lang="en-US" sz="1800" dirty="0" smtClean="0"/>
              <a:t>[:</a:t>
            </a:r>
            <a:r>
              <a:rPr lang="en-US" sz="1800" b="1" i="1" dirty="0" smtClean="0"/>
              <a:t>port</a:t>
            </a:r>
            <a:r>
              <a:rPr lang="en-US" sz="1800" dirty="0" smtClean="0"/>
              <a:t>]</a:t>
            </a:r>
            <a:r>
              <a:rPr lang="en-US" sz="1800" b="1" dirty="0" smtClean="0"/>
              <a:t>/</a:t>
            </a:r>
            <a:r>
              <a:rPr lang="en-US" sz="1800" b="1" i="1" dirty="0" err="1" smtClean="0"/>
              <a:t>oeabl</a:t>
            </a:r>
            <a:r>
              <a:rPr lang="en-US" sz="1800" b="1" i="1" dirty="0" smtClean="0"/>
              <a:t>-path</a:t>
            </a:r>
            <a:endParaRPr lang="en-US" sz="1800" dirty="0" smtClean="0"/>
          </a:p>
        </p:txBody>
      </p:sp>
    </p:spTree>
    <p:extLst>
      <p:ext uri="{BB962C8B-B14F-4D97-AF65-F5344CB8AC3E}">
        <p14:creationId xmlns:p14="http://schemas.microsoft.com/office/powerpoint/2010/main" val="140955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4279607" y="5505259"/>
            <a:ext cx="3240510" cy="522883"/>
          </a:xfrm>
          <a:prstGeom prst="rect">
            <a:avLst/>
          </a:prstGeom>
          <a:noFill/>
          <a:ln w="12700">
            <a:noFill/>
            <a:miter lim="800000"/>
            <a:headEnd/>
            <a:tailEnd/>
          </a:ln>
        </p:spPr>
        <p:txBody>
          <a:bodyPr wrap="none" anchor="ctr">
            <a:spAutoFit/>
          </a:bodyPr>
          <a:lstStyle/>
          <a:p>
            <a:r>
              <a:rPr lang="en-US" sz="2800" dirty="0">
                <a:solidFill>
                  <a:schemeClr val="bg1"/>
                </a:solidFill>
              </a:rPr>
              <a:t>D I S C L A I M E R</a:t>
            </a:r>
          </a:p>
        </p:txBody>
      </p:sp>
      <p:sp>
        <p:nvSpPr>
          <p:cNvPr id="2" name="Title 1"/>
          <p:cNvSpPr>
            <a:spLocks noGrp="1"/>
          </p:cNvSpPr>
          <p:nvPr>
            <p:ph type="title"/>
          </p:nvPr>
        </p:nvSpPr>
        <p:spPr/>
        <p:txBody>
          <a:bodyPr/>
          <a:lstStyle/>
          <a:p>
            <a:r>
              <a:rPr lang="en-US" dirty="0" smtClean="0"/>
              <a:t>Disclaimer</a:t>
            </a:r>
            <a:endParaRPr lang="en-US" dirty="0"/>
          </a:p>
        </p:txBody>
      </p:sp>
      <p:sp>
        <p:nvSpPr>
          <p:cNvPr id="4" name="Content Placeholder 3"/>
          <p:cNvSpPr>
            <a:spLocks noGrp="1"/>
          </p:cNvSpPr>
          <p:nvPr>
            <p:ph idx="1"/>
          </p:nvPr>
        </p:nvSpPr>
        <p:spPr/>
        <p:txBody>
          <a:bodyPr/>
          <a:lstStyle/>
          <a:p>
            <a:pPr marL="457200" indent="-457200">
              <a:buFont typeface="Wingdings" charset="2"/>
              <a:buChar char="§"/>
            </a:pPr>
            <a:r>
              <a:rPr lang="en-US" sz="2800" dirty="0">
                <a:latin typeface="Arial"/>
                <a:cs typeface="Arial"/>
              </a:rPr>
              <a:t>This presentation is for informational purposes only. You are cautioned that any information contained in this presentation may change in the course of product development.</a:t>
            </a:r>
          </a:p>
          <a:p>
            <a:pPr marL="457200" indent="-457200">
              <a:buFont typeface="Wingdings" charset="2"/>
              <a:buChar char="§"/>
            </a:pPr>
            <a:r>
              <a:rPr lang="en-US" sz="2800" dirty="0">
                <a:latin typeface="Arial"/>
                <a:cs typeface="Arial"/>
              </a:rPr>
              <a:t>This presentation may not be interpreted as any commitment on behalf of Progress, and future development, timing and release of any products, features or functionality described in this presentation remains at the sole discretion of Progress</a:t>
            </a:r>
            <a:r>
              <a:rPr lang="en-US" sz="2800" dirty="0" smtClean="0">
                <a:latin typeface="Arial"/>
                <a:cs typeface="Arial"/>
              </a:rPr>
              <a:t>.</a:t>
            </a:r>
            <a:endParaRPr lang="en-US" dirty="0">
              <a:latin typeface="Arial"/>
              <a:cs typeface="Arial"/>
            </a:endParaRPr>
          </a:p>
        </p:txBody>
      </p:sp>
      <p:sp>
        <p:nvSpPr>
          <p:cNvPr id="5" name="Rectangle 4"/>
          <p:cNvSpPr/>
          <p:nvPr/>
        </p:nvSpPr>
        <p:spPr>
          <a:xfrm>
            <a:off x="2097161" y="2196324"/>
            <a:ext cx="7390102" cy="3831818"/>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Final ESAP Release Yesterday</a:t>
            </a:r>
          </a:p>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Gold Candidate Last Night</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par>
                                <p:cTn id="10" presetID="10" presetClass="exit" presetSubtype="0" fill="hold" grpId="0" nodeType="withEffect">
                                  <p:stCondLst>
                                    <p:cond delay="0"/>
                                  </p:stCondLst>
                                  <p:childTnLst>
                                    <p:animEffect transition="out" filter="fade">
                                      <p:cBhvr>
                                        <p:cTn id="11" dur="500"/>
                                        <p:tgtEl>
                                          <p:spTgt spid="4">
                                            <p:txEl>
                                              <p:pRg st="0" end="0"/>
                                            </p:txEl>
                                          </p:spTgt>
                                        </p:tgtEl>
                                      </p:cBhvr>
                                    </p:animEffect>
                                    <p:set>
                                      <p:cBhvr>
                                        <p:cTn id="12" dur="1" fill="hold">
                                          <p:stCondLst>
                                            <p:cond delay="499"/>
                                          </p:stCondLst>
                                        </p:cTn>
                                        <p:tgtEl>
                                          <p:spTgt spid="4">
                                            <p:txEl>
                                              <p:pRg st="0" end="0"/>
                                            </p:txEl>
                                          </p:spTgt>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4">
                                            <p:txEl>
                                              <p:pRg st="1" end="1"/>
                                            </p:txEl>
                                          </p:spTgt>
                                        </p:tgtEl>
                                      </p:cBhvr>
                                    </p:animEffect>
                                    <p:set>
                                      <p:cBhvr>
                                        <p:cTn id="15" dur="1" fill="hold">
                                          <p:stCondLst>
                                            <p:cond delay="499"/>
                                          </p:stCondLst>
                                        </p:cTn>
                                        <p:tgtEl>
                                          <p:spTgt spid="4">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17" y="370575"/>
            <a:ext cx="10801179" cy="424732"/>
          </a:xfrm>
        </p:spPr>
        <p:txBody>
          <a:bodyPr/>
          <a:lstStyle/>
          <a:p>
            <a:r>
              <a:rPr lang="en-US" dirty="0" smtClean="0"/>
              <a:t>Configuration des </a:t>
            </a:r>
            <a:r>
              <a:rPr lang="en-US" dirty="0" err="1" smtClean="0"/>
              <a:t>événements</a:t>
            </a:r>
            <a:r>
              <a:rPr lang="en-US" dirty="0" smtClean="0"/>
              <a:t> </a:t>
            </a:r>
            <a:r>
              <a:rPr lang="en-US" dirty="0" err="1" smtClean="0"/>
              <a:t>AppServer</a:t>
            </a:r>
            <a:endParaRPr lang="en-US" dirty="0"/>
          </a:p>
        </p:txBody>
      </p:sp>
      <p:sp>
        <p:nvSpPr>
          <p:cNvPr id="3" name="Content Placeholder 2"/>
          <p:cNvSpPr>
            <a:spLocks noGrp="1"/>
          </p:cNvSpPr>
          <p:nvPr>
            <p:ph idx="1"/>
          </p:nvPr>
        </p:nvSpPr>
        <p:spPr>
          <a:xfrm>
            <a:off x="611962" y="1200150"/>
            <a:ext cx="11336193" cy="5303520"/>
          </a:xfrm>
        </p:spPr>
        <p:txBody>
          <a:bodyPr/>
          <a:lstStyle/>
          <a:p>
            <a:r>
              <a:rPr lang="en-US" b="1" dirty="0" err="1" smtClean="0"/>
              <a:t>agentStartupProc</a:t>
            </a:r>
            <a:r>
              <a:rPr lang="en-US" b="1" dirty="0" smtClean="0"/>
              <a:t> &amp; </a:t>
            </a:r>
            <a:r>
              <a:rPr lang="en-US" b="1" dirty="0" err="1" smtClean="0"/>
              <a:t>agentShutdownProc</a:t>
            </a:r>
            <a:endParaRPr lang="en-US" b="1" dirty="0" smtClean="0"/>
          </a:p>
          <a:p>
            <a:pPr lvl="1"/>
            <a:r>
              <a:rPr lang="en-US" b="1" dirty="0" err="1" smtClean="0"/>
              <a:t>Exécuté</a:t>
            </a:r>
            <a:r>
              <a:rPr lang="en-US" b="1" dirty="0" smtClean="0"/>
              <a:t> </a:t>
            </a:r>
            <a:r>
              <a:rPr lang="en-US" b="1" dirty="0" err="1" smtClean="0"/>
              <a:t>une</a:t>
            </a:r>
            <a:r>
              <a:rPr lang="en-US" b="1" dirty="0" smtClean="0"/>
              <a:t> </a:t>
            </a:r>
            <a:r>
              <a:rPr lang="en-US" b="1" dirty="0" err="1" smtClean="0"/>
              <a:t>fois</a:t>
            </a:r>
            <a:r>
              <a:rPr lang="en-US" b="1" dirty="0" smtClean="0"/>
              <a:t> au </a:t>
            </a:r>
            <a:r>
              <a:rPr lang="en-US" b="1" dirty="0" err="1" smtClean="0"/>
              <a:t>démarrage</a:t>
            </a:r>
            <a:r>
              <a:rPr lang="en-US" b="1" dirty="0" smtClean="0"/>
              <a:t> / </a:t>
            </a:r>
            <a:r>
              <a:rPr lang="en-US" b="1" dirty="0" err="1" smtClean="0"/>
              <a:t>arrêt</a:t>
            </a:r>
            <a:r>
              <a:rPr lang="en-US" b="1" dirty="0" smtClean="0"/>
              <a:t> du </a:t>
            </a:r>
            <a:r>
              <a:rPr lang="en-US" b="1" dirty="0" err="1" smtClean="0"/>
              <a:t>processus</a:t>
            </a:r>
            <a:r>
              <a:rPr lang="en-US" b="1" dirty="0" smtClean="0"/>
              <a:t> </a:t>
            </a:r>
            <a:r>
              <a:rPr lang="en-US" b="1" dirty="0" err="1" smtClean="0"/>
              <a:t>MSAgent</a:t>
            </a:r>
            <a:endParaRPr lang="en-US" b="1" dirty="0" smtClean="0"/>
          </a:p>
          <a:p>
            <a:pPr>
              <a:lnSpc>
                <a:spcPct val="120000"/>
              </a:lnSpc>
            </a:pPr>
            <a:r>
              <a:rPr lang="en-US" b="1" dirty="0" err="1" smtClean="0"/>
              <a:t>Renommage</a:t>
            </a:r>
            <a:r>
              <a:rPr lang="en-US" b="1" dirty="0" smtClean="0"/>
              <a:t> des </a:t>
            </a:r>
            <a:r>
              <a:rPr lang="en-US" b="1" dirty="0" err="1" smtClean="0"/>
              <a:t>procédures</a:t>
            </a:r>
            <a:r>
              <a:rPr lang="en-US" b="1" dirty="0" smtClean="0"/>
              <a:t> </a:t>
            </a:r>
            <a:r>
              <a:rPr lang="en-US" b="1" dirty="0" err="1" smtClean="0"/>
              <a:t>classiques</a:t>
            </a:r>
            <a:r>
              <a:rPr lang="en-US" b="1" dirty="0" smtClean="0"/>
              <a:t> </a:t>
            </a:r>
            <a:r>
              <a:rPr lang="en-US" b="1" dirty="0" err="1" smtClean="0"/>
              <a:t>dans</a:t>
            </a:r>
            <a:r>
              <a:rPr lang="en-US" b="1" dirty="0" smtClean="0"/>
              <a:t> le PAS </a:t>
            </a:r>
            <a:r>
              <a:rPr lang="en-US" b="1" dirty="0"/>
              <a:t>for </a:t>
            </a:r>
            <a:r>
              <a:rPr lang="en-US" b="1" dirty="0" smtClean="0"/>
              <a:t>OpenEdge:   </a:t>
            </a:r>
            <a:br>
              <a:rPr lang="en-US" b="1" dirty="0" smtClean="0"/>
            </a:br>
            <a:r>
              <a:rPr lang="en-US" dirty="0" err="1" smtClean="0"/>
              <a:t>srvrXxxxx</a:t>
            </a:r>
            <a:r>
              <a:rPr lang="en-US" dirty="0" smtClean="0"/>
              <a:t> </a:t>
            </a:r>
            <a:r>
              <a:rPr lang="en-US" dirty="0" smtClean="0">
                <a:sym typeface="Wingdings"/>
              </a:rPr>
              <a:t> </a:t>
            </a:r>
            <a:r>
              <a:rPr lang="en-US" dirty="0" err="1" smtClean="0">
                <a:sym typeface="Wingdings"/>
              </a:rPr>
              <a:t>sessionXxxxx</a:t>
            </a:r>
            <a:endParaRPr lang="en-US" dirty="0" smtClean="0"/>
          </a:p>
          <a:p>
            <a:pPr>
              <a:lnSpc>
                <a:spcPct val="120000"/>
              </a:lnSpc>
            </a:pPr>
            <a:r>
              <a:rPr lang="en-US" b="1" dirty="0" err="1" smtClean="0"/>
              <a:t>sessionStartupProc</a:t>
            </a:r>
            <a:r>
              <a:rPr lang="en-US" b="1" dirty="0" smtClean="0"/>
              <a:t> &amp; </a:t>
            </a:r>
            <a:r>
              <a:rPr lang="en-US" b="1" dirty="0" err="1" smtClean="0"/>
              <a:t>sessionShutdownProc</a:t>
            </a:r>
            <a:r>
              <a:rPr lang="en-US" b="1" dirty="0" smtClean="0"/>
              <a:t>  </a:t>
            </a:r>
            <a:endParaRPr lang="en-US" b="1" dirty="0"/>
          </a:p>
          <a:p>
            <a:pPr lvl="1"/>
            <a:r>
              <a:rPr lang="en-US" dirty="0" err="1" smtClean="0"/>
              <a:t>Exécuté</a:t>
            </a:r>
            <a:r>
              <a:rPr lang="en-US" dirty="0" smtClean="0"/>
              <a:t> </a:t>
            </a:r>
            <a:r>
              <a:rPr lang="en-US" dirty="0" err="1" smtClean="0"/>
              <a:t>auparavant</a:t>
            </a:r>
            <a:r>
              <a:rPr lang="en-US" dirty="0" smtClean="0"/>
              <a:t> </a:t>
            </a:r>
            <a:r>
              <a:rPr lang="en-US" dirty="0" err="1" smtClean="0"/>
              <a:t>lors</a:t>
            </a:r>
            <a:r>
              <a:rPr lang="en-US" dirty="0" smtClean="0"/>
              <a:t> du </a:t>
            </a:r>
            <a:r>
              <a:rPr lang="en-US" dirty="0" err="1" smtClean="0"/>
              <a:t>démarrage</a:t>
            </a:r>
            <a:r>
              <a:rPr lang="en-US" dirty="0" smtClean="0"/>
              <a:t> du _</a:t>
            </a:r>
            <a:r>
              <a:rPr lang="en-US" dirty="0" err="1" smtClean="0"/>
              <a:t>proapsv</a:t>
            </a:r>
            <a:endParaRPr lang="en-US" dirty="0" smtClean="0"/>
          </a:p>
          <a:p>
            <a:pPr lvl="1"/>
            <a:r>
              <a:rPr lang="en-US" dirty="0" err="1" smtClean="0"/>
              <a:t>Exécuté</a:t>
            </a:r>
            <a:r>
              <a:rPr lang="en-US" dirty="0" smtClean="0"/>
              <a:t> </a:t>
            </a:r>
            <a:r>
              <a:rPr lang="en-US" dirty="0" err="1" smtClean="0"/>
              <a:t>maintenant</a:t>
            </a:r>
            <a:r>
              <a:rPr lang="en-US" dirty="0" smtClean="0"/>
              <a:t> </a:t>
            </a:r>
            <a:r>
              <a:rPr lang="en-US" dirty="0" err="1" smtClean="0"/>
              <a:t>lors</a:t>
            </a:r>
            <a:r>
              <a:rPr lang="en-US" dirty="0" smtClean="0"/>
              <a:t> du </a:t>
            </a:r>
            <a:r>
              <a:rPr lang="en-US" dirty="0" err="1" smtClean="0"/>
              <a:t>démarrage</a:t>
            </a:r>
            <a:r>
              <a:rPr lang="en-US" dirty="0" smtClean="0"/>
              <a:t> </a:t>
            </a:r>
            <a:r>
              <a:rPr lang="en-US" dirty="0" err="1" smtClean="0"/>
              <a:t>d’une</a:t>
            </a:r>
            <a:r>
              <a:rPr lang="en-US" dirty="0" smtClean="0"/>
              <a:t> session </a:t>
            </a:r>
            <a:r>
              <a:rPr lang="en-US" dirty="0" err="1" smtClean="0"/>
              <a:t>dans</a:t>
            </a:r>
            <a:r>
              <a:rPr lang="en-US" dirty="0" smtClean="0"/>
              <a:t> le </a:t>
            </a:r>
            <a:r>
              <a:rPr lang="en-US" dirty="0" err="1" smtClean="0"/>
              <a:t>MSAgent</a:t>
            </a:r>
            <a:endParaRPr lang="en-US" dirty="0" smtClean="0"/>
          </a:p>
          <a:p>
            <a:pPr>
              <a:lnSpc>
                <a:spcPct val="120000"/>
              </a:lnSpc>
            </a:pPr>
            <a:r>
              <a:rPr lang="en-US" b="1" dirty="0" err="1" smtClean="0"/>
              <a:t>sessionConnectProc</a:t>
            </a:r>
            <a:r>
              <a:rPr lang="en-US" b="1" dirty="0" smtClean="0"/>
              <a:t> &amp; </a:t>
            </a:r>
            <a:r>
              <a:rPr lang="en-US" b="1" dirty="0" err="1" smtClean="0"/>
              <a:t>sessionDisconnectProc</a:t>
            </a:r>
            <a:r>
              <a:rPr lang="en-US" b="1" dirty="0" smtClean="0"/>
              <a:t>  </a:t>
            </a:r>
          </a:p>
          <a:p>
            <a:pPr lvl="1">
              <a:lnSpc>
                <a:spcPct val="120000"/>
              </a:lnSpc>
            </a:pPr>
            <a:r>
              <a:rPr lang="en-US" dirty="0" smtClean="0"/>
              <a:t>Pas de </a:t>
            </a:r>
            <a:r>
              <a:rPr lang="en-US" dirty="0" err="1" smtClean="0"/>
              <a:t>changement</a:t>
            </a:r>
            <a:r>
              <a:rPr lang="en-US" dirty="0" smtClean="0"/>
              <a:t> (pour les </a:t>
            </a:r>
            <a:r>
              <a:rPr lang="en-US" dirty="0" err="1" smtClean="0"/>
              <a:t>connexions</a:t>
            </a:r>
            <a:r>
              <a:rPr lang="en-US" dirty="0" smtClean="0"/>
              <a:t> Session-Managed)</a:t>
            </a:r>
          </a:p>
          <a:p>
            <a:pPr>
              <a:lnSpc>
                <a:spcPct val="120000"/>
              </a:lnSpc>
            </a:pPr>
            <a:r>
              <a:rPr lang="en-US" b="1" dirty="0" err="1" smtClean="0"/>
              <a:t>sessionActivateProc</a:t>
            </a:r>
            <a:r>
              <a:rPr lang="en-US" b="1" dirty="0" smtClean="0"/>
              <a:t> &amp; </a:t>
            </a:r>
            <a:r>
              <a:rPr lang="en-US" b="1" dirty="0" err="1" smtClean="0"/>
              <a:t>sessionDeactivateProc</a:t>
            </a:r>
            <a:r>
              <a:rPr lang="en-US" b="1" dirty="0" smtClean="0"/>
              <a:t>  </a:t>
            </a:r>
          </a:p>
          <a:p>
            <a:pPr lvl="1"/>
            <a:r>
              <a:rPr lang="en-US" dirty="0" err="1" smtClean="0"/>
              <a:t>Exécuté</a:t>
            </a:r>
            <a:r>
              <a:rPr lang="en-US" dirty="0" smtClean="0"/>
              <a:t> </a:t>
            </a:r>
            <a:r>
              <a:rPr lang="en-US" dirty="0" err="1" smtClean="0"/>
              <a:t>sur</a:t>
            </a:r>
            <a:r>
              <a:rPr lang="en-US" dirty="0" smtClean="0"/>
              <a:t> les Appservers </a:t>
            </a:r>
            <a:r>
              <a:rPr lang="en-US" dirty="0" err="1" smtClean="0"/>
              <a:t>classiques</a:t>
            </a:r>
            <a:r>
              <a:rPr lang="en-US" dirty="0" smtClean="0"/>
              <a:t> à </a:t>
            </a:r>
            <a:r>
              <a:rPr lang="en-US" dirty="0" err="1" smtClean="0"/>
              <a:t>chaque</a:t>
            </a:r>
            <a:r>
              <a:rPr lang="en-US" dirty="0" smtClean="0"/>
              <a:t> </a:t>
            </a:r>
            <a:r>
              <a:rPr lang="en-US" dirty="0" err="1" smtClean="0"/>
              <a:t>requête</a:t>
            </a:r>
            <a:r>
              <a:rPr lang="en-US" dirty="0" smtClean="0"/>
              <a:t> Stateless et State-free</a:t>
            </a:r>
          </a:p>
          <a:p>
            <a:pPr lvl="1"/>
            <a:r>
              <a:rPr lang="en-US" dirty="0" err="1" smtClean="0"/>
              <a:t>Modèle</a:t>
            </a:r>
            <a:r>
              <a:rPr lang="en-US" dirty="0" smtClean="0"/>
              <a:t> Stateless </a:t>
            </a:r>
            <a:r>
              <a:rPr lang="en-US" dirty="0" err="1" smtClean="0"/>
              <a:t>traditionnel</a:t>
            </a:r>
            <a:endParaRPr lang="en-US" dirty="0"/>
          </a:p>
        </p:txBody>
      </p:sp>
    </p:spTree>
    <p:extLst>
      <p:ext uri="{BB962C8B-B14F-4D97-AF65-F5344CB8AC3E}">
        <p14:creationId xmlns:p14="http://schemas.microsoft.com/office/powerpoint/2010/main" val="28296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Classic </a:t>
            </a:r>
            <a:r>
              <a:rPr lang="en-US" dirty="0" smtClean="0"/>
              <a:t>AppServer </a:t>
            </a:r>
            <a:r>
              <a:rPr lang="en-US" dirty="0"/>
              <a:t>versus PAS for </a:t>
            </a:r>
            <a:r>
              <a:rPr lang="en-US" dirty="0" err="1" smtClean="0"/>
              <a:t>OpenEdge</a:t>
            </a:r>
            <a:r>
              <a:rPr lang="en-US" dirty="0" smtClean="0"/>
              <a:t> Administration</a:t>
            </a:r>
            <a:endParaRPr lang="en-US" dirty="0"/>
          </a:p>
        </p:txBody>
      </p:sp>
      <p:sp>
        <p:nvSpPr>
          <p:cNvPr id="3" name="TextBox 2"/>
          <p:cNvSpPr txBox="1"/>
          <p:nvPr/>
        </p:nvSpPr>
        <p:spPr>
          <a:xfrm>
            <a:off x="920155" y="1334956"/>
            <a:ext cx="3097426" cy="400110"/>
          </a:xfrm>
          <a:prstGeom prst="rect">
            <a:avLst/>
          </a:prstGeom>
          <a:noFill/>
          <a:ln>
            <a:noFill/>
          </a:ln>
        </p:spPr>
        <p:txBody>
          <a:bodyPr wrap="square" rtlCol="0">
            <a:spAutoFit/>
          </a:bodyPr>
          <a:lstStyle/>
          <a:p>
            <a:r>
              <a:rPr lang="en-US" sz="2000" b="1" i="0" dirty="0" smtClean="0">
                <a:solidFill>
                  <a:srgbClr val="000000"/>
                </a:solidFill>
              </a:rPr>
              <a:t>Classic AppServer</a:t>
            </a:r>
          </a:p>
        </p:txBody>
      </p:sp>
      <p:sp>
        <p:nvSpPr>
          <p:cNvPr id="4" name="TextBox 3"/>
          <p:cNvSpPr txBox="1"/>
          <p:nvPr/>
        </p:nvSpPr>
        <p:spPr>
          <a:xfrm>
            <a:off x="7850606" y="1331861"/>
            <a:ext cx="2462389" cy="400110"/>
          </a:xfrm>
          <a:prstGeom prst="rect">
            <a:avLst/>
          </a:prstGeom>
          <a:noFill/>
          <a:ln>
            <a:noFill/>
          </a:ln>
        </p:spPr>
        <p:txBody>
          <a:bodyPr wrap="square" rtlCol="0">
            <a:spAutoFit/>
          </a:bodyPr>
          <a:lstStyle/>
          <a:p>
            <a:r>
              <a:rPr lang="en-US" sz="2000" b="1" i="0" dirty="0" smtClean="0">
                <a:solidFill>
                  <a:srgbClr val="000000"/>
                </a:solidFill>
              </a:rPr>
              <a:t>PAS</a:t>
            </a:r>
            <a:r>
              <a:rPr lang="en-US" sz="2000" b="1" i="0" dirty="0"/>
              <a:t> for </a:t>
            </a:r>
            <a:r>
              <a:rPr lang="en-US" sz="2000" b="1" i="0" dirty="0" err="1" smtClean="0">
                <a:solidFill>
                  <a:srgbClr val="000000"/>
                </a:solidFill>
              </a:rPr>
              <a:t>OpenEdge</a:t>
            </a:r>
            <a:endParaRPr lang="en-US" sz="2000" b="1" i="0" dirty="0" smtClean="0">
              <a:solidFill>
                <a:srgbClr val="000000"/>
              </a:solidFill>
            </a:endParaRPr>
          </a:p>
        </p:txBody>
      </p:sp>
      <p:cxnSp>
        <p:nvCxnSpPr>
          <p:cNvPr id="5" name="Straight Connector 4"/>
          <p:cNvCxnSpPr/>
          <p:nvPr/>
        </p:nvCxnSpPr>
        <p:spPr bwMode="auto">
          <a:xfrm>
            <a:off x="5715334" y="1282838"/>
            <a:ext cx="12960" cy="5001773"/>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
        <p:nvSpPr>
          <p:cNvPr id="6" name="Rounded Rectangle 5"/>
          <p:cNvSpPr/>
          <p:nvPr/>
        </p:nvSpPr>
        <p:spPr bwMode="auto">
          <a:xfrm>
            <a:off x="1529273" y="2669625"/>
            <a:ext cx="1490393" cy="660856"/>
          </a:xfrm>
          <a:prstGeom prst="roundRect">
            <a:avLst/>
          </a:prstGeom>
          <a:solidFill>
            <a:srgbClr val="C0504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err="1" smtClean="0">
                <a:solidFill>
                  <a:srgbClr val="FFFFFF"/>
                </a:solidFill>
              </a:rPr>
              <a:t>AdminServer</a:t>
            </a:r>
            <a:endParaRPr kumimoji="0" lang="en-US" sz="1800" b="0" i="0" u="none" strike="noStrike" cap="none" normalizeH="0" baseline="0" dirty="0" smtClean="0">
              <a:ln>
                <a:noFill/>
              </a:ln>
              <a:solidFill>
                <a:srgbClr val="FFFFFF"/>
              </a:solidFill>
              <a:effectLst/>
            </a:endParaRPr>
          </a:p>
        </p:txBody>
      </p:sp>
      <p:sp>
        <p:nvSpPr>
          <p:cNvPr id="7" name="Rounded Rectangle 6"/>
          <p:cNvSpPr/>
          <p:nvPr/>
        </p:nvSpPr>
        <p:spPr bwMode="auto">
          <a:xfrm>
            <a:off x="489359" y="1850178"/>
            <a:ext cx="1490393" cy="660856"/>
          </a:xfrm>
          <a:prstGeom prst="roundRect">
            <a:avLst/>
          </a:prstGeom>
          <a:solidFill>
            <a:srgbClr val="C0504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solidFill>
                  <a:schemeClr val="bg1"/>
                </a:solidFill>
              </a:rPr>
              <a:t>OEE/OEM</a:t>
            </a:r>
            <a:endParaRPr kumimoji="0" lang="en-US" sz="1800" b="0" i="0" u="none" strike="noStrike" cap="none" normalizeH="0" baseline="0" dirty="0" smtClean="0">
              <a:ln>
                <a:noFill/>
              </a:ln>
              <a:solidFill>
                <a:schemeClr val="bg1"/>
              </a:solidFill>
              <a:effectLst/>
            </a:endParaRPr>
          </a:p>
        </p:txBody>
      </p:sp>
      <p:sp>
        <p:nvSpPr>
          <p:cNvPr id="9" name="Rounded Rectangle 8"/>
          <p:cNvSpPr/>
          <p:nvPr/>
        </p:nvSpPr>
        <p:spPr bwMode="auto">
          <a:xfrm>
            <a:off x="3732463" y="3537808"/>
            <a:ext cx="1418873" cy="602258"/>
          </a:xfrm>
          <a:prstGeom prst="roundRect">
            <a:avLst/>
          </a:prstGeom>
          <a:solidFill>
            <a:srgbClr val="28AFFF"/>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rgbClr val="FFFFFF"/>
                </a:solidFill>
                <a:effectLst/>
                <a:latin typeface="Arial" charset="0"/>
              </a:rPr>
              <a:t>asbroker1</a:t>
            </a:r>
          </a:p>
        </p:txBody>
      </p:sp>
      <p:sp>
        <p:nvSpPr>
          <p:cNvPr id="10" name="Rounded Rectangle 9"/>
          <p:cNvSpPr/>
          <p:nvPr/>
        </p:nvSpPr>
        <p:spPr bwMode="auto">
          <a:xfrm>
            <a:off x="3729344" y="4402896"/>
            <a:ext cx="1418873" cy="602258"/>
          </a:xfrm>
          <a:prstGeom prst="roundRect">
            <a:avLst/>
          </a:prstGeom>
          <a:solidFill>
            <a:srgbClr val="28AFFF"/>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1600" b="0" i="0" u="none" strike="noStrike" cap="none" normalizeH="0" baseline="0" dirty="0" smtClean="0">
                <a:ln>
                  <a:noFill/>
                </a:ln>
                <a:solidFill>
                  <a:srgbClr val="FFFFFF"/>
                </a:solidFill>
                <a:effectLst/>
                <a:latin typeface="Arial" charset="0"/>
              </a:rPr>
              <a:t>asbroker2</a:t>
            </a:r>
          </a:p>
        </p:txBody>
      </p:sp>
      <p:cxnSp>
        <p:nvCxnSpPr>
          <p:cNvPr id="18" name="Elbow Connector 17"/>
          <p:cNvCxnSpPr>
            <a:stCxn id="6" idx="3"/>
            <a:endCxn id="10" idx="1"/>
          </p:cNvCxnSpPr>
          <p:nvPr/>
        </p:nvCxnSpPr>
        <p:spPr bwMode="auto">
          <a:xfrm>
            <a:off x="3019666" y="3000053"/>
            <a:ext cx="709678" cy="1703972"/>
          </a:xfrm>
          <a:prstGeom prst="bentConnector3">
            <a:avLst>
              <a:gd name="adj1" fmla="val 50000"/>
            </a:avLst>
          </a:prstGeom>
          <a:solidFill>
            <a:schemeClr val="accent1"/>
          </a:solidFill>
          <a:ln w="28575" cap="flat" cmpd="sng" algn="ctr">
            <a:solidFill>
              <a:schemeClr val="tx1"/>
            </a:solidFill>
            <a:prstDash val="solid"/>
            <a:round/>
            <a:headEnd type="none" w="med" len="med"/>
            <a:tailEnd type="arrow"/>
          </a:ln>
          <a:effectLst/>
        </p:spPr>
      </p:cxnSp>
      <p:cxnSp>
        <p:nvCxnSpPr>
          <p:cNvPr id="22" name="Elbow Connector 21"/>
          <p:cNvCxnSpPr>
            <a:stCxn id="6" idx="3"/>
            <a:endCxn id="9" idx="1"/>
          </p:cNvCxnSpPr>
          <p:nvPr/>
        </p:nvCxnSpPr>
        <p:spPr bwMode="auto">
          <a:xfrm>
            <a:off x="3019666" y="3000053"/>
            <a:ext cx="712797" cy="838884"/>
          </a:xfrm>
          <a:prstGeom prst="bentConnector3">
            <a:avLst>
              <a:gd name="adj1" fmla="val 50000"/>
            </a:avLst>
          </a:prstGeom>
          <a:solidFill>
            <a:schemeClr val="accent1"/>
          </a:solidFill>
          <a:ln w="28575" cap="flat" cmpd="sng" algn="ctr">
            <a:solidFill>
              <a:schemeClr val="tx1"/>
            </a:solidFill>
            <a:prstDash val="solid"/>
            <a:round/>
            <a:headEnd type="none" w="med" len="med"/>
            <a:tailEnd type="arrow"/>
          </a:ln>
          <a:effectLst/>
        </p:spPr>
      </p:cxnSp>
      <p:sp>
        <p:nvSpPr>
          <p:cNvPr id="27" name="Bent-Up Arrow 26"/>
          <p:cNvSpPr/>
          <p:nvPr/>
        </p:nvSpPr>
        <p:spPr bwMode="auto">
          <a:xfrm flipV="1">
            <a:off x="1982871" y="2203139"/>
            <a:ext cx="479518" cy="453529"/>
          </a:xfrm>
          <a:prstGeom prst="bentUpArrow">
            <a:avLst/>
          </a:prstGeom>
          <a:solidFill>
            <a:srgbClr val="C0504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endParaRPr lang="en-US" sz="1800" i="0"/>
          </a:p>
        </p:txBody>
      </p:sp>
      <p:sp>
        <p:nvSpPr>
          <p:cNvPr id="21" name="Rounded Rectangle 20"/>
          <p:cNvSpPr/>
          <p:nvPr/>
        </p:nvSpPr>
        <p:spPr bwMode="auto">
          <a:xfrm>
            <a:off x="486240" y="3505702"/>
            <a:ext cx="1490393" cy="660856"/>
          </a:xfrm>
          <a:prstGeom prst="roundRect">
            <a:avLst/>
          </a:prstGeom>
          <a:solidFill>
            <a:srgbClr val="C0504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err="1" smtClean="0">
                <a:solidFill>
                  <a:srgbClr val="FFFFFF"/>
                </a:solidFill>
              </a:rPr>
              <a:t>asbman</a:t>
            </a:r>
            <a:endParaRPr kumimoji="0" lang="en-US" sz="1800" b="0" i="0" u="none" strike="noStrike" cap="none" normalizeH="0" baseline="0" dirty="0" smtClean="0">
              <a:ln>
                <a:noFill/>
              </a:ln>
              <a:solidFill>
                <a:srgbClr val="FFFFFF"/>
              </a:solidFill>
              <a:effectLst/>
            </a:endParaRPr>
          </a:p>
        </p:txBody>
      </p:sp>
      <p:sp>
        <p:nvSpPr>
          <p:cNvPr id="23" name="Bent-Up Arrow 22"/>
          <p:cNvSpPr/>
          <p:nvPr/>
        </p:nvSpPr>
        <p:spPr bwMode="auto">
          <a:xfrm>
            <a:off x="1979752" y="3353301"/>
            <a:ext cx="479518" cy="453529"/>
          </a:xfrm>
          <a:prstGeom prst="bentUpArrow">
            <a:avLst/>
          </a:prstGeom>
          <a:solidFill>
            <a:srgbClr val="C0504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endParaRPr lang="en-US" sz="1800" i="0"/>
          </a:p>
        </p:txBody>
      </p:sp>
      <p:grpSp>
        <p:nvGrpSpPr>
          <p:cNvPr id="37" name="Group 36"/>
          <p:cNvGrpSpPr/>
          <p:nvPr/>
        </p:nvGrpSpPr>
        <p:grpSpPr>
          <a:xfrm>
            <a:off x="8061569" y="3495839"/>
            <a:ext cx="3038379" cy="1444525"/>
            <a:chOff x="8061569" y="3236394"/>
            <a:chExt cx="3038379" cy="1444525"/>
          </a:xfrm>
        </p:grpSpPr>
        <p:sp>
          <p:nvSpPr>
            <p:cNvPr id="24" name="Rounded Rectangle 23"/>
            <p:cNvSpPr/>
            <p:nvPr/>
          </p:nvSpPr>
          <p:spPr bwMode="auto">
            <a:xfrm>
              <a:off x="9755715" y="3236394"/>
              <a:ext cx="1344233" cy="592395"/>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rgbClr val="FFFFFF"/>
                  </a:solidFill>
                </a:rPr>
                <a:t>pasoe</a:t>
              </a:r>
              <a:r>
                <a:rPr kumimoji="0" lang="en-US" sz="1600" b="0" i="0" u="none" strike="noStrike" cap="none" normalizeH="0" baseline="0" dirty="0" smtClean="0">
                  <a:ln>
                    <a:noFill/>
                  </a:ln>
                  <a:solidFill>
                    <a:srgbClr val="FFFFFF"/>
                  </a:solidFill>
                  <a:effectLst/>
                </a:rPr>
                <a:t>1</a:t>
              </a:r>
            </a:p>
          </p:txBody>
        </p:sp>
        <p:sp>
          <p:nvSpPr>
            <p:cNvPr id="25" name="Rounded Rectangle 24"/>
            <p:cNvSpPr/>
            <p:nvPr/>
          </p:nvSpPr>
          <p:spPr bwMode="auto">
            <a:xfrm>
              <a:off x="9752596" y="4088524"/>
              <a:ext cx="1344233" cy="592395"/>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solidFill>
                    <a:srgbClr val="FFFFFF"/>
                  </a:solidFill>
                </a:rPr>
                <a:t>pasoe</a:t>
              </a:r>
              <a:r>
                <a:rPr kumimoji="0" lang="en-US" sz="1600" b="0" i="0" u="none" strike="noStrike" cap="none" normalizeH="0" baseline="0" dirty="0" smtClean="0">
                  <a:ln>
                    <a:noFill/>
                  </a:ln>
                  <a:solidFill>
                    <a:srgbClr val="FFFFFF"/>
                  </a:solidFill>
                  <a:effectLst/>
                </a:rPr>
                <a:t>2</a:t>
              </a:r>
            </a:p>
          </p:txBody>
        </p:sp>
        <p:grpSp>
          <p:nvGrpSpPr>
            <p:cNvPr id="17" name="Group 16"/>
            <p:cNvGrpSpPr/>
            <p:nvPr/>
          </p:nvGrpSpPr>
          <p:grpSpPr>
            <a:xfrm>
              <a:off x="8064688" y="3307951"/>
              <a:ext cx="1671347" cy="449856"/>
              <a:chOff x="8375727" y="3307951"/>
              <a:chExt cx="1888547" cy="449856"/>
            </a:xfrm>
          </p:grpSpPr>
          <p:sp>
            <p:nvSpPr>
              <p:cNvPr id="32" name="Rounded Rectangle 31"/>
              <p:cNvSpPr/>
              <p:nvPr/>
            </p:nvSpPr>
            <p:spPr bwMode="auto">
              <a:xfrm>
                <a:off x="8375727" y="3307951"/>
                <a:ext cx="1486790" cy="449856"/>
              </a:xfrm>
              <a:prstGeom prst="roundRect">
                <a:avLst/>
              </a:prstGeom>
              <a:solidFill>
                <a:schemeClr val="accent4">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solidFill>
                      <a:srgbClr val="FFFFFF"/>
                    </a:solidFill>
                  </a:rPr>
                  <a:t>tcman</a:t>
                </a:r>
                <a:endParaRPr kumimoji="0" lang="en-US" sz="1600" b="0" i="0" u="none" strike="noStrike" cap="none" normalizeH="0" baseline="0" dirty="0" smtClean="0">
                  <a:ln>
                    <a:noFill/>
                  </a:ln>
                  <a:solidFill>
                    <a:srgbClr val="FFFFFF"/>
                  </a:solidFill>
                  <a:effectLst/>
                </a:endParaRPr>
              </a:p>
            </p:txBody>
          </p:sp>
          <p:sp>
            <p:nvSpPr>
              <p:cNvPr id="16" name="Left-Right Arrow 15"/>
              <p:cNvSpPr/>
              <p:nvPr/>
            </p:nvSpPr>
            <p:spPr bwMode="auto">
              <a:xfrm>
                <a:off x="9862515" y="3433860"/>
                <a:ext cx="401759" cy="194369"/>
              </a:xfrm>
              <a:prstGeom prst="leftRightArrow">
                <a:avLst/>
              </a:prstGeom>
              <a:solidFill>
                <a:srgbClr val="911E2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grpSp>
        <p:grpSp>
          <p:nvGrpSpPr>
            <p:cNvPr id="33" name="Group 32"/>
            <p:cNvGrpSpPr/>
            <p:nvPr/>
          </p:nvGrpSpPr>
          <p:grpSpPr>
            <a:xfrm>
              <a:off x="8061569" y="4160081"/>
              <a:ext cx="1671347" cy="449856"/>
              <a:chOff x="8375727" y="3307951"/>
              <a:chExt cx="1888547" cy="449856"/>
            </a:xfrm>
          </p:grpSpPr>
          <p:sp>
            <p:nvSpPr>
              <p:cNvPr id="34" name="Rounded Rectangle 33"/>
              <p:cNvSpPr/>
              <p:nvPr/>
            </p:nvSpPr>
            <p:spPr bwMode="auto">
              <a:xfrm>
                <a:off x="8375727" y="3307951"/>
                <a:ext cx="1486790" cy="449856"/>
              </a:xfrm>
              <a:prstGeom prst="roundRect">
                <a:avLst/>
              </a:prstGeom>
              <a:solidFill>
                <a:schemeClr val="accent4">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solidFill>
                      <a:srgbClr val="FFFFFF"/>
                    </a:solidFill>
                  </a:rPr>
                  <a:t>tcman</a:t>
                </a:r>
                <a:endParaRPr kumimoji="0" lang="en-US" sz="1600" b="0" i="0" u="none" strike="noStrike" cap="none" normalizeH="0" baseline="0" dirty="0" smtClean="0">
                  <a:ln>
                    <a:noFill/>
                  </a:ln>
                  <a:solidFill>
                    <a:srgbClr val="FFFFFF"/>
                  </a:solidFill>
                  <a:effectLst/>
                </a:endParaRPr>
              </a:p>
            </p:txBody>
          </p:sp>
          <p:sp>
            <p:nvSpPr>
              <p:cNvPr id="35" name="Left-Right Arrow 34"/>
              <p:cNvSpPr/>
              <p:nvPr/>
            </p:nvSpPr>
            <p:spPr bwMode="auto">
              <a:xfrm>
                <a:off x="9862515" y="3433860"/>
                <a:ext cx="401759" cy="194369"/>
              </a:xfrm>
              <a:prstGeom prst="leftRightArrow">
                <a:avLst/>
              </a:prstGeom>
              <a:solidFill>
                <a:srgbClr val="911E22"/>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grpSp>
      </p:grpSp>
      <p:grpSp>
        <p:nvGrpSpPr>
          <p:cNvPr id="30" name="Group 29"/>
          <p:cNvGrpSpPr/>
          <p:nvPr/>
        </p:nvGrpSpPr>
        <p:grpSpPr>
          <a:xfrm>
            <a:off x="5877576" y="1847082"/>
            <a:ext cx="2530307" cy="2811027"/>
            <a:chOff x="5877576" y="1587637"/>
            <a:chExt cx="2530307" cy="2811027"/>
          </a:xfrm>
        </p:grpSpPr>
        <p:sp>
          <p:nvSpPr>
            <p:cNvPr id="42" name="Rounded Rectangle 41"/>
            <p:cNvSpPr/>
            <p:nvPr/>
          </p:nvSpPr>
          <p:spPr bwMode="auto">
            <a:xfrm>
              <a:off x="6917490" y="2407084"/>
              <a:ext cx="1490393" cy="660856"/>
            </a:xfrm>
            <a:prstGeom prst="roundRect">
              <a:avLst/>
            </a:prstGeom>
            <a:solidFill>
              <a:schemeClr val="accent4">
                <a:lumMod val="40000"/>
                <a:lumOff val="6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err="1" smtClean="0">
                  <a:solidFill>
                    <a:srgbClr val="000000"/>
                  </a:solidFill>
                </a:rPr>
                <a:t>AdminServer</a:t>
              </a:r>
              <a:endParaRPr kumimoji="0" lang="en-US" sz="1800" b="0" i="0" u="none" strike="noStrike" cap="none" normalizeH="0" baseline="0" dirty="0" smtClean="0">
                <a:ln>
                  <a:noFill/>
                </a:ln>
                <a:solidFill>
                  <a:srgbClr val="000000"/>
                </a:solidFill>
                <a:effectLst/>
              </a:endParaRPr>
            </a:p>
          </p:txBody>
        </p:sp>
        <p:sp>
          <p:nvSpPr>
            <p:cNvPr id="43" name="Rounded Rectangle 42"/>
            <p:cNvSpPr/>
            <p:nvPr/>
          </p:nvSpPr>
          <p:spPr bwMode="auto">
            <a:xfrm>
              <a:off x="5877576" y="1587637"/>
              <a:ext cx="1490393" cy="660856"/>
            </a:xfrm>
            <a:prstGeom prst="roundRect">
              <a:avLst/>
            </a:prstGeom>
            <a:solidFill>
              <a:schemeClr val="accent4">
                <a:lumMod val="40000"/>
                <a:lumOff val="6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800" i="0" dirty="0" smtClean="0">
                  <a:solidFill>
                    <a:srgbClr val="000000"/>
                  </a:solidFill>
                </a:rPr>
                <a:t>OEE/OEM</a:t>
              </a:r>
              <a:endParaRPr kumimoji="0" lang="en-US" sz="1800" b="0" i="0" u="none" strike="noStrike" cap="none" normalizeH="0" baseline="0" dirty="0" smtClean="0">
                <a:ln>
                  <a:noFill/>
                </a:ln>
                <a:solidFill>
                  <a:srgbClr val="000000"/>
                </a:solidFill>
                <a:effectLst/>
              </a:endParaRPr>
            </a:p>
          </p:txBody>
        </p:sp>
        <p:sp>
          <p:nvSpPr>
            <p:cNvPr id="44" name="Bent-Up Arrow 43"/>
            <p:cNvSpPr/>
            <p:nvPr/>
          </p:nvSpPr>
          <p:spPr bwMode="auto">
            <a:xfrm flipV="1">
              <a:off x="7371088" y="1940598"/>
              <a:ext cx="479518" cy="453529"/>
            </a:xfrm>
            <a:prstGeom prst="bentUpArrow">
              <a:avLst/>
            </a:prstGeom>
            <a:solidFill>
              <a:srgbClr val="C0504D"/>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endParaRPr lang="en-US" sz="1800" i="0"/>
            </a:p>
          </p:txBody>
        </p:sp>
        <p:cxnSp>
          <p:nvCxnSpPr>
            <p:cNvPr id="49" name="Elbow Connector 48"/>
            <p:cNvCxnSpPr>
              <a:stCxn id="42" idx="2"/>
              <a:endCxn id="34" idx="1"/>
            </p:cNvCxnSpPr>
            <p:nvPr/>
          </p:nvCxnSpPr>
          <p:spPr bwMode="auto">
            <a:xfrm rot="16200000" flipH="1">
              <a:off x="7196766" y="3533861"/>
              <a:ext cx="1330724" cy="398882"/>
            </a:xfrm>
            <a:prstGeom prst="bentConnector2">
              <a:avLst/>
            </a:prstGeom>
            <a:solidFill>
              <a:schemeClr val="accent1"/>
            </a:solidFill>
            <a:ln w="28575" cap="flat" cmpd="sng" algn="ctr">
              <a:solidFill>
                <a:schemeClr val="bg1">
                  <a:lumMod val="50000"/>
                </a:schemeClr>
              </a:solidFill>
              <a:prstDash val="sysDash"/>
              <a:round/>
              <a:headEnd type="none" w="med" len="med"/>
              <a:tailEnd type="arrow"/>
            </a:ln>
            <a:effectLst/>
          </p:spPr>
        </p:cxnSp>
        <p:cxnSp>
          <p:nvCxnSpPr>
            <p:cNvPr id="52" name="Elbow Connector 51"/>
            <p:cNvCxnSpPr>
              <a:stCxn id="42" idx="2"/>
              <a:endCxn id="32" idx="1"/>
            </p:cNvCxnSpPr>
            <p:nvPr/>
          </p:nvCxnSpPr>
          <p:spPr bwMode="auto">
            <a:xfrm rot="16200000" flipH="1">
              <a:off x="7624390" y="3106236"/>
              <a:ext cx="478594" cy="402001"/>
            </a:xfrm>
            <a:prstGeom prst="bentConnector2">
              <a:avLst/>
            </a:prstGeom>
            <a:solidFill>
              <a:schemeClr val="accent1"/>
            </a:solidFill>
            <a:ln w="28575" cap="flat" cmpd="sng" algn="ctr">
              <a:solidFill>
                <a:schemeClr val="bg1">
                  <a:lumMod val="50000"/>
                </a:schemeClr>
              </a:solidFill>
              <a:prstDash val="sysDash"/>
              <a:round/>
              <a:headEnd type="none" w="med" len="med"/>
              <a:tailEnd type="arrow"/>
            </a:ln>
            <a:effectLst/>
          </p:spPr>
        </p:cxnSp>
      </p:grpSp>
      <p:grpSp>
        <p:nvGrpSpPr>
          <p:cNvPr id="26" name="Group 25"/>
          <p:cNvGrpSpPr/>
          <p:nvPr/>
        </p:nvGrpSpPr>
        <p:grpSpPr>
          <a:xfrm>
            <a:off x="10860432" y="2643710"/>
            <a:ext cx="1192314" cy="2186798"/>
            <a:chOff x="10860432" y="2384265"/>
            <a:chExt cx="1192314" cy="2186798"/>
          </a:xfrm>
        </p:grpSpPr>
        <p:sp>
          <p:nvSpPr>
            <p:cNvPr id="60" name="Rounded Rectangle 59"/>
            <p:cNvSpPr/>
            <p:nvPr/>
          </p:nvSpPr>
          <p:spPr bwMode="auto">
            <a:xfrm>
              <a:off x="10860432" y="2384265"/>
              <a:ext cx="1192314" cy="673814"/>
            </a:xfrm>
            <a:prstGeom prst="roundRect">
              <a:avLst/>
            </a:prstGeom>
            <a:solidFill>
              <a:schemeClr val="accent1">
                <a:lumMod val="40000"/>
                <a:lumOff val="6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t>REST</a:t>
              </a:r>
              <a:br>
                <a:rPr lang="en-US" sz="1600" i="0" dirty="0" smtClean="0"/>
              </a:br>
              <a:r>
                <a:rPr lang="en-US" sz="1600" i="0" dirty="0" smtClean="0"/>
                <a:t>Client</a:t>
              </a:r>
              <a:endParaRPr kumimoji="0" lang="en-US" sz="1600" b="0" i="0" u="none" strike="noStrike" cap="none" normalizeH="0" baseline="0" dirty="0" smtClean="0">
                <a:ln>
                  <a:noFill/>
                </a:ln>
                <a:effectLst/>
              </a:endParaRPr>
            </a:p>
          </p:txBody>
        </p:sp>
        <p:cxnSp>
          <p:nvCxnSpPr>
            <p:cNvPr id="62" name="Elbow Connector 61"/>
            <p:cNvCxnSpPr>
              <a:stCxn id="38" idx="3"/>
              <a:endCxn id="60" idx="2"/>
            </p:cNvCxnSpPr>
            <p:nvPr/>
          </p:nvCxnSpPr>
          <p:spPr bwMode="auto">
            <a:xfrm flipV="1">
              <a:off x="10964110" y="3058079"/>
              <a:ext cx="492479" cy="660855"/>
            </a:xfrm>
            <a:prstGeom prst="bentConnector2">
              <a:avLst/>
            </a:prstGeom>
            <a:solidFill>
              <a:schemeClr val="accent1"/>
            </a:solidFill>
            <a:ln w="19050" cap="flat" cmpd="sng" algn="ctr">
              <a:solidFill>
                <a:srgbClr val="7F7F7F"/>
              </a:solidFill>
              <a:prstDash val="sysDash"/>
              <a:round/>
              <a:headEnd type="arrow"/>
              <a:tailEnd type="arrow"/>
            </a:ln>
            <a:effectLst/>
          </p:spPr>
        </p:cxnSp>
        <p:cxnSp>
          <p:nvCxnSpPr>
            <p:cNvPr id="63" name="Elbow Connector 62"/>
            <p:cNvCxnSpPr>
              <a:stCxn id="47" idx="3"/>
              <a:endCxn id="60" idx="2"/>
            </p:cNvCxnSpPr>
            <p:nvPr/>
          </p:nvCxnSpPr>
          <p:spPr bwMode="auto">
            <a:xfrm flipV="1">
              <a:off x="10960990" y="3058079"/>
              <a:ext cx="495599" cy="1512984"/>
            </a:xfrm>
            <a:prstGeom prst="bentConnector2">
              <a:avLst/>
            </a:prstGeom>
            <a:solidFill>
              <a:schemeClr val="accent1"/>
            </a:solidFill>
            <a:ln w="19050" cap="flat" cmpd="sng" algn="ctr">
              <a:solidFill>
                <a:srgbClr val="7F7F7F"/>
              </a:solidFill>
              <a:prstDash val="sysDash"/>
              <a:round/>
              <a:headEnd type="arrow"/>
              <a:tailEnd type="arrow"/>
            </a:ln>
            <a:effectLst/>
          </p:spPr>
        </p:cxnSp>
      </p:grpSp>
      <p:grpSp>
        <p:nvGrpSpPr>
          <p:cNvPr id="20" name="Group 19"/>
          <p:cNvGrpSpPr/>
          <p:nvPr/>
        </p:nvGrpSpPr>
        <p:grpSpPr>
          <a:xfrm>
            <a:off x="10896193" y="3641472"/>
            <a:ext cx="1192314" cy="2147927"/>
            <a:chOff x="10896193" y="3382027"/>
            <a:chExt cx="1192314" cy="2147927"/>
          </a:xfrm>
        </p:grpSpPr>
        <p:sp>
          <p:nvSpPr>
            <p:cNvPr id="31" name="Rounded Rectangle 30"/>
            <p:cNvSpPr/>
            <p:nvPr/>
          </p:nvSpPr>
          <p:spPr bwMode="auto">
            <a:xfrm>
              <a:off x="10896193" y="4856140"/>
              <a:ext cx="1192314" cy="673814"/>
            </a:xfrm>
            <a:prstGeom prst="roundRect">
              <a:avLst/>
            </a:prstGeom>
            <a:solidFill>
              <a:schemeClr val="accent5">
                <a:lumMod val="60000"/>
                <a:lumOff val="4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smtClean="0"/>
                <a:t>JMX</a:t>
              </a:r>
              <a:br>
                <a:rPr lang="en-US" sz="1600" i="0" dirty="0" smtClean="0"/>
              </a:br>
              <a:r>
                <a:rPr lang="en-US" sz="1600" i="0" dirty="0" smtClean="0"/>
                <a:t>Client</a:t>
              </a:r>
              <a:endParaRPr kumimoji="0" lang="en-US" sz="1600" b="0" i="0" u="none" strike="noStrike" cap="none" normalizeH="0" baseline="0" dirty="0" smtClean="0">
                <a:ln>
                  <a:noFill/>
                </a:ln>
                <a:solidFill>
                  <a:schemeClr val="tx1"/>
                </a:solidFill>
                <a:effectLst/>
              </a:endParaRPr>
            </a:p>
          </p:txBody>
        </p:sp>
        <p:cxnSp>
          <p:nvCxnSpPr>
            <p:cNvPr id="11" name="Straight Arrow Connector 10"/>
            <p:cNvCxnSpPr/>
            <p:nvPr/>
          </p:nvCxnSpPr>
          <p:spPr bwMode="auto">
            <a:xfrm rot="16200000" flipV="1">
              <a:off x="10730943" y="3744794"/>
              <a:ext cx="1451294" cy="725760"/>
            </a:xfrm>
            <a:prstGeom prst="bentConnector3">
              <a:avLst>
                <a:gd name="adj1" fmla="val 100000"/>
              </a:avLst>
            </a:prstGeom>
            <a:solidFill>
              <a:schemeClr val="accent1"/>
            </a:solidFill>
            <a:ln w="12700" cap="flat" cmpd="sng" algn="ctr">
              <a:solidFill>
                <a:srgbClr val="424344"/>
              </a:solidFill>
              <a:prstDash val="solid"/>
              <a:round/>
              <a:headEnd type="triangle"/>
              <a:tailEnd type="triangle"/>
            </a:ln>
            <a:effectLst/>
          </p:spPr>
        </p:cxnSp>
        <p:cxnSp>
          <p:nvCxnSpPr>
            <p:cNvPr id="36" name="Straight Arrow Connector 10"/>
            <p:cNvCxnSpPr/>
            <p:nvPr/>
          </p:nvCxnSpPr>
          <p:spPr bwMode="auto">
            <a:xfrm rot="10800000">
              <a:off x="11093711" y="4250211"/>
              <a:ext cx="722643" cy="567058"/>
            </a:xfrm>
            <a:prstGeom prst="bentConnector3">
              <a:avLst>
                <a:gd name="adj1" fmla="val -215"/>
              </a:avLst>
            </a:prstGeom>
            <a:solidFill>
              <a:schemeClr val="accent1"/>
            </a:solidFill>
            <a:ln w="12700" cap="flat" cmpd="sng" algn="ctr">
              <a:solidFill>
                <a:srgbClr val="424344"/>
              </a:solidFill>
              <a:prstDash val="solid"/>
              <a:round/>
              <a:headEnd type="triangle"/>
              <a:tailEnd type="triangle"/>
            </a:ln>
            <a:effectLst/>
          </p:spPr>
        </p:cxnSp>
      </p:grpSp>
      <p:cxnSp>
        <p:nvCxnSpPr>
          <p:cNvPr id="29" name="Straight Arrow Connector 28"/>
          <p:cNvCxnSpPr>
            <a:stCxn id="42" idx="3"/>
            <a:endCxn id="60" idx="1"/>
          </p:cNvCxnSpPr>
          <p:nvPr/>
        </p:nvCxnSpPr>
        <p:spPr bwMode="auto">
          <a:xfrm flipV="1">
            <a:off x="8407883" y="2980617"/>
            <a:ext cx="2452549" cy="16340"/>
          </a:xfrm>
          <a:prstGeom prst="straightConnector1">
            <a:avLst/>
          </a:prstGeom>
          <a:solidFill>
            <a:schemeClr val="accent1"/>
          </a:solidFill>
          <a:ln w="28575" cap="flat" cmpd="sng" algn="ctr">
            <a:solidFill>
              <a:schemeClr val="accent6">
                <a:lumMod val="60000"/>
                <a:lumOff val="40000"/>
              </a:schemeClr>
            </a:solidFill>
            <a:prstDash val="sysDash"/>
            <a:round/>
            <a:headEnd type="arrow"/>
            <a:tailEnd type="arrow"/>
          </a:ln>
          <a:effectLst/>
        </p:spPr>
      </p:cxnSp>
      <p:grpSp>
        <p:nvGrpSpPr>
          <p:cNvPr id="53" name="Group 52"/>
          <p:cNvGrpSpPr/>
          <p:nvPr/>
        </p:nvGrpSpPr>
        <p:grpSpPr>
          <a:xfrm>
            <a:off x="9924195" y="3874715"/>
            <a:ext cx="1039915" cy="1059457"/>
            <a:chOff x="9924195" y="3615270"/>
            <a:chExt cx="1039915" cy="1059457"/>
          </a:xfrm>
        </p:grpSpPr>
        <p:sp>
          <p:nvSpPr>
            <p:cNvPr id="38" name="Rounded Rectangle 37"/>
            <p:cNvSpPr/>
            <p:nvPr/>
          </p:nvSpPr>
          <p:spPr bwMode="auto">
            <a:xfrm>
              <a:off x="9927315" y="3615270"/>
              <a:ext cx="1036795" cy="207328"/>
            </a:xfrm>
            <a:prstGeom prst="roundRect">
              <a:avLst/>
            </a:prstGeom>
            <a:solidFill>
              <a:schemeClr val="accent4">
                <a:lumMod val="40000"/>
                <a:lumOff val="6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lang="en-US" sz="1200" i="0" dirty="0">
                  <a:solidFill>
                    <a:srgbClr val="000000"/>
                  </a:solidFill>
                </a:rPr>
                <a:t>*</a:t>
              </a:r>
              <a:r>
                <a:rPr lang="en-US" sz="1200" i="0" dirty="0" smtClean="0">
                  <a:solidFill>
                    <a:srgbClr val="000000"/>
                  </a:solidFill>
                </a:rPr>
                <a:t>manager</a:t>
              </a:r>
              <a:endParaRPr lang="en-US" sz="1200" i="0" dirty="0">
                <a:solidFill>
                  <a:srgbClr val="000000"/>
                </a:solidFill>
              </a:endParaRPr>
            </a:p>
          </p:txBody>
        </p:sp>
        <p:sp>
          <p:nvSpPr>
            <p:cNvPr id="47" name="Rounded Rectangle 46"/>
            <p:cNvSpPr/>
            <p:nvPr/>
          </p:nvSpPr>
          <p:spPr bwMode="auto">
            <a:xfrm>
              <a:off x="9924195" y="4467399"/>
              <a:ext cx="1036795" cy="207328"/>
            </a:xfrm>
            <a:prstGeom prst="roundRect">
              <a:avLst/>
            </a:prstGeom>
            <a:solidFill>
              <a:schemeClr val="accent4">
                <a:lumMod val="40000"/>
                <a:lumOff val="60000"/>
              </a:schemeClr>
            </a:solidFill>
            <a:ln w="12700" cap="flat" cmpd="sng" algn="ctr">
              <a:solidFill>
                <a:schemeClr val="tx1"/>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lang="en-US" sz="1200" i="0" dirty="0">
                  <a:solidFill>
                    <a:srgbClr val="000000"/>
                  </a:solidFill>
                </a:rPr>
                <a:t>*</a:t>
              </a:r>
              <a:r>
                <a:rPr lang="en-US" sz="1200" i="0" dirty="0" smtClean="0">
                  <a:solidFill>
                    <a:srgbClr val="000000"/>
                  </a:solidFill>
                </a:rPr>
                <a:t>manager</a:t>
              </a:r>
              <a:endParaRPr lang="en-US" sz="1200" i="0" dirty="0">
                <a:solidFill>
                  <a:srgbClr val="000000"/>
                </a:solidFill>
              </a:endParaRPr>
            </a:p>
          </p:txBody>
        </p:sp>
      </p:grpSp>
      <p:grpSp>
        <p:nvGrpSpPr>
          <p:cNvPr id="28" name="Group 27"/>
          <p:cNvGrpSpPr/>
          <p:nvPr/>
        </p:nvGrpSpPr>
        <p:grpSpPr>
          <a:xfrm>
            <a:off x="440638" y="5416427"/>
            <a:ext cx="2579028" cy="738664"/>
            <a:chOff x="6207812" y="5260932"/>
            <a:chExt cx="2579028" cy="738664"/>
          </a:xfrm>
        </p:grpSpPr>
        <p:sp>
          <p:nvSpPr>
            <p:cNvPr id="8" name="TextBox 7"/>
            <p:cNvSpPr txBox="1"/>
            <p:nvPr/>
          </p:nvSpPr>
          <p:spPr>
            <a:xfrm>
              <a:off x="6207812" y="5260932"/>
              <a:ext cx="2579028" cy="738664"/>
            </a:xfrm>
            <a:prstGeom prst="rect">
              <a:avLst/>
            </a:prstGeom>
            <a:noFill/>
          </p:spPr>
          <p:txBody>
            <a:bodyPr wrap="square" rtlCol="0">
              <a:spAutoFit/>
            </a:bodyPr>
            <a:lstStyle/>
            <a:p>
              <a:pPr algn="l"/>
              <a:r>
                <a:rPr lang="en-US" sz="1400" i="0" dirty="0" smtClean="0">
                  <a:solidFill>
                    <a:srgbClr val="000000"/>
                  </a:solidFill>
                </a:rPr>
                <a:t>Legend:</a:t>
              </a:r>
              <a:br>
                <a:rPr lang="en-US" sz="1400" i="0" dirty="0" smtClean="0">
                  <a:solidFill>
                    <a:srgbClr val="000000"/>
                  </a:solidFill>
                </a:rPr>
              </a:br>
              <a:r>
                <a:rPr lang="en-US" sz="1400" i="0" dirty="0" smtClean="0">
                  <a:solidFill>
                    <a:srgbClr val="000000"/>
                  </a:solidFill>
                </a:rPr>
                <a:t>             always exists</a:t>
              </a:r>
              <a:br>
                <a:rPr lang="en-US" sz="1400" i="0" dirty="0" smtClean="0">
                  <a:solidFill>
                    <a:srgbClr val="000000"/>
                  </a:solidFill>
                </a:rPr>
              </a:br>
              <a:r>
                <a:rPr lang="en-US" sz="1400" i="0" dirty="0" smtClean="0">
                  <a:solidFill>
                    <a:srgbClr val="000000"/>
                  </a:solidFill>
                </a:rPr>
                <a:t>             optional install &amp; use</a:t>
              </a:r>
            </a:p>
          </p:txBody>
        </p:sp>
        <p:cxnSp>
          <p:nvCxnSpPr>
            <p:cNvPr id="19" name="Straight Connector 18"/>
            <p:cNvCxnSpPr/>
            <p:nvPr/>
          </p:nvCxnSpPr>
          <p:spPr bwMode="auto">
            <a:xfrm>
              <a:off x="6402211" y="5636712"/>
              <a:ext cx="427678"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0" name="Straight Connector 49"/>
            <p:cNvCxnSpPr/>
            <p:nvPr/>
          </p:nvCxnSpPr>
          <p:spPr bwMode="auto">
            <a:xfrm>
              <a:off x="6412051" y="5853902"/>
              <a:ext cx="427678" cy="0"/>
            </a:xfrm>
            <a:prstGeom prst="line">
              <a:avLst/>
            </a:prstGeom>
            <a:solidFill>
              <a:schemeClr val="accent1"/>
            </a:solidFill>
            <a:ln w="19050" cap="flat" cmpd="sng" algn="ctr">
              <a:solidFill>
                <a:schemeClr val="accent6">
                  <a:lumMod val="60000"/>
                  <a:lumOff val="40000"/>
                </a:schemeClr>
              </a:solidFill>
              <a:prstDash val="sysDash"/>
              <a:round/>
              <a:headEnd type="none" w="med" len="med"/>
              <a:tailEnd type="none" w="med" len="med"/>
            </a:ln>
            <a:effectLst/>
          </p:spPr>
        </p:cxnSp>
      </p:grpSp>
    </p:spTree>
    <p:custDataLst>
      <p:tags r:id="rId1"/>
    </p:custDataLst>
    <p:extLst>
      <p:ext uri="{BB962C8B-B14F-4D97-AF65-F5344CB8AC3E}">
        <p14:creationId xmlns:p14="http://schemas.microsoft.com/office/powerpoint/2010/main" val="2349552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 for </a:t>
            </a:r>
            <a:r>
              <a:rPr lang="en-US" dirty="0" err="1" smtClean="0"/>
              <a:t>OpenEdge</a:t>
            </a:r>
            <a:r>
              <a:rPr lang="en-US" dirty="0" smtClean="0"/>
              <a:t> Instance Startup Process (or What </a:t>
            </a:r>
            <a:r>
              <a:rPr lang="en-US" dirty="0"/>
              <a:t>c</a:t>
            </a:r>
            <a:r>
              <a:rPr lang="en-US" dirty="0" smtClean="0"/>
              <a:t>omes </a:t>
            </a:r>
            <a:r>
              <a:rPr lang="en-US" dirty="0"/>
              <a:t>f</a:t>
            </a:r>
            <a:r>
              <a:rPr lang="en-US" dirty="0" smtClean="0"/>
              <a:t>rom Where…)</a:t>
            </a:r>
            <a:endParaRPr lang="en-US" dirty="0"/>
          </a:p>
        </p:txBody>
      </p:sp>
      <p:grpSp>
        <p:nvGrpSpPr>
          <p:cNvPr id="50" name="Group 49"/>
          <p:cNvGrpSpPr/>
          <p:nvPr/>
        </p:nvGrpSpPr>
        <p:grpSpPr>
          <a:xfrm>
            <a:off x="6065252" y="1567913"/>
            <a:ext cx="5274697" cy="4379790"/>
            <a:chOff x="6065252" y="1567913"/>
            <a:chExt cx="5274697" cy="4379790"/>
          </a:xfrm>
        </p:grpSpPr>
        <p:sp>
          <p:nvSpPr>
            <p:cNvPr id="3" name="Rounded Rectangle 2"/>
            <p:cNvSpPr/>
            <p:nvPr/>
          </p:nvSpPr>
          <p:spPr bwMode="auto">
            <a:xfrm>
              <a:off x="8786840" y="2241727"/>
              <a:ext cx="2553109" cy="3705976"/>
            </a:xfrm>
            <a:prstGeom prst="roundRect">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i="0" dirty="0" smtClean="0">
                  <a:solidFill>
                    <a:schemeClr val="bg1"/>
                  </a:solidFill>
                </a:rPr>
                <a:t>PAS for OE</a:t>
              </a:r>
              <a:r>
                <a:rPr kumimoji="0" lang="en-US" sz="2400" b="0" i="0" u="none" strike="noStrike" cap="none" normalizeH="0" baseline="0" dirty="0" smtClean="0">
                  <a:ln>
                    <a:noFill/>
                  </a:ln>
                  <a:solidFill>
                    <a:schemeClr val="bg1"/>
                  </a:solidFill>
                  <a:effectLst/>
                </a:rPr>
                <a:t/>
              </a:r>
              <a:br>
                <a:rPr kumimoji="0" lang="en-US" sz="2400" b="0" i="0" u="none" strike="noStrike" cap="none" normalizeH="0" baseline="0" dirty="0" smtClean="0">
                  <a:ln>
                    <a:noFill/>
                  </a:ln>
                  <a:solidFill>
                    <a:schemeClr val="bg1"/>
                  </a:solidFill>
                  <a:effectLst/>
                </a:rPr>
              </a:br>
              <a:r>
                <a:rPr kumimoji="0" lang="en-US" sz="2400" b="0" i="0" u="none" strike="noStrike" cap="none" normalizeH="0" baseline="0" dirty="0" smtClean="0">
                  <a:ln>
                    <a:noFill/>
                  </a:ln>
                  <a:solidFill>
                    <a:schemeClr val="bg1"/>
                  </a:solidFill>
                  <a:effectLst/>
                </a:rPr>
                <a:t>Process</a:t>
              </a:r>
            </a:p>
          </p:txBody>
        </p:sp>
        <p:sp>
          <p:nvSpPr>
            <p:cNvPr id="8" name="Rounded Rectangle 7"/>
            <p:cNvSpPr/>
            <p:nvPr/>
          </p:nvSpPr>
          <p:spPr bwMode="auto">
            <a:xfrm>
              <a:off x="9110839" y="4470496"/>
              <a:ext cx="1956951" cy="1088468"/>
            </a:xfrm>
            <a:prstGeom prst="roundRect">
              <a:avLst/>
            </a:prstGeom>
            <a:solidFill>
              <a:schemeClr val="accent4">
                <a:lumMod val="60000"/>
                <a:lumOff val="4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kumimoji="0" lang="en-US" sz="2400" b="0" i="0" u="none" strike="noStrike" cap="none" normalizeH="0" baseline="0" dirty="0" smtClean="0">
                  <a:ln>
                    <a:noFill/>
                  </a:ln>
                  <a:solidFill>
                    <a:srgbClr val="FFFFFF"/>
                  </a:solidFill>
                  <a:effectLst/>
                  <a:latin typeface="Arial" charset="0"/>
                </a:rPr>
                <a:t>Tomcat</a:t>
              </a:r>
            </a:p>
          </p:txBody>
        </p:sp>
        <p:sp>
          <p:nvSpPr>
            <p:cNvPr id="10" name="Curved Down Arrow 9"/>
            <p:cNvSpPr/>
            <p:nvPr/>
          </p:nvSpPr>
          <p:spPr bwMode="auto">
            <a:xfrm>
              <a:off x="6065252" y="1567913"/>
              <a:ext cx="4237901" cy="673814"/>
            </a:xfrm>
            <a:prstGeom prst="curvedDownArrow">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50000"/>
                </a:spcBef>
                <a:spcAft>
                  <a:spcPct val="0"/>
                </a:spcAft>
                <a:buClrTx/>
                <a:buSzPct val="130000"/>
                <a:buFontTx/>
                <a:buNone/>
                <a:tabLst/>
              </a:pPr>
              <a:r>
                <a:rPr kumimoji="0" lang="en-US" sz="2400" b="0" i="0" u="none" strike="noStrike" cap="none" normalizeH="0" baseline="0" dirty="0" smtClean="0">
                  <a:ln>
                    <a:noFill/>
                  </a:ln>
                  <a:solidFill>
                    <a:schemeClr val="tx1"/>
                  </a:solidFill>
                  <a:effectLst/>
                  <a:latin typeface="Arial" charset="0"/>
                </a:rPr>
                <a:t>           run…</a:t>
              </a:r>
            </a:p>
          </p:txBody>
        </p:sp>
      </p:grpSp>
      <p:grpSp>
        <p:nvGrpSpPr>
          <p:cNvPr id="27" name="Group 26"/>
          <p:cNvGrpSpPr/>
          <p:nvPr/>
        </p:nvGrpSpPr>
        <p:grpSpPr>
          <a:xfrm>
            <a:off x="363377" y="5235013"/>
            <a:ext cx="2792611" cy="868186"/>
            <a:chOff x="322079" y="4625989"/>
            <a:chExt cx="2585749" cy="868186"/>
          </a:xfrm>
        </p:grpSpPr>
        <p:sp>
          <p:nvSpPr>
            <p:cNvPr id="12" name="Rounded Rectangle 11"/>
            <p:cNvSpPr/>
            <p:nvPr/>
          </p:nvSpPr>
          <p:spPr bwMode="auto">
            <a:xfrm>
              <a:off x="792239" y="5031360"/>
              <a:ext cx="2115589" cy="462815"/>
            </a:xfrm>
            <a:prstGeom prst="roundRect">
              <a:avLst/>
            </a:prstGeom>
            <a:solidFill>
              <a:srgbClr val="E2757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lang="en-US" sz="1600" i="0" dirty="0" err="1"/>
                <a:t>c</a:t>
              </a:r>
              <a:r>
                <a:rPr lang="en-US" sz="1600" i="0" dirty="0" err="1" smtClean="0"/>
                <a:t>atalina.properties</a:t>
              </a:r>
              <a:endParaRPr lang="en-US" sz="1600" i="0" dirty="0"/>
            </a:p>
          </p:txBody>
        </p:sp>
        <p:sp>
          <p:nvSpPr>
            <p:cNvPr id="13" name="Curved Right Arrow 12"/>
            <p:cNvSpPr/>
            <p:nvPr/>
          </p:nvSpPr>
          <p:spPr bwMode="auto">
            <a:xfrm flipV="1">
              <a:off x="322079" y="4625989"/>
              <a:ext cx="453598" cy="712690"/>
            </a:xfrm>
            <a:prstGeom prst="curvedRightArrow">
              <a:avLst/>
            </a:prstGeom>
            <a:solidFill>
              <a:srgbClr val="E2757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endParaRPr lang="en-US" sz="1800" i="0"/>
            </a:p>
          </p:txBody>
        </p:sp>
      </p:grpSp>
      <p:grpSp>
        <p:nvGrpSpPr>
          <p:cNvPr id="26" name="Group 25"/>
          <p:cNvGrpSpPr/>
          <p:nvPr/>
        </p:nvGrpSpPr>
        <p:grpSpPr>
          <a:xfrm>
            <a:off x="860279" y="5014730"/>
            <a:ext cx="8250560" cy="505363"/>
            <a:chOff x="1243437" y="5014730"/>
            <a:chExt cx="7639402" cy="505363"/>
          </a:xfrm>
        </p:grpSpPr>
        <p:sp>
          <p:nvSpPr>
            <p:cNvPr id="9" name="Rounded Rectangle 8"/>
            <p:cNvSpPr/>
            <p:nvPr/>
          </p:nvSpPr>
          <p:spPr bwMode="auto">
            <a:xfrm>
              <a:off x="1243437" y="5102343"/>
              <a:ext cx="2115590" cy="417750"/>
            </a:xfrm>
            <a:prstGeom prst="roundRect">
              <a:avLst/>
            </a:prstGeom>
            <a:solidFill>
              <a:srgbClr val="E27579"/>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t>server.xml</a:t>
              </a:r>
              <a:r>
                <a:rPr lang="en-US" sz="1600" i="0" dirty="0"/>
                <a:t> </a:t>
              </a:r>
              <a:r>
                <a:rPr lang="en-US" sz="1600" i="0" dirty="0" smtClean="0"/>
                <a:t>*</a:t>
              </a:r>
              <a:endParaRPr kumimoji="0" lang="en-US" sz="1600" b="0" i="0" u="none" strike="noStrike" cap="none" normalizeH="0" baseline="0" dirty="0" smtClean="0">
                <a:ln>
                  <a:noFill/>
                </a:ln>
                <a:solidFill>
                  <a:schemeClr val="tx1"/>
                </a:solidFill>
                <a:effectLst/>
              </a:endParaRPr>
            </a:p>
          </p:txBody>
        </p:sp>
        <p:cxnSp>
          <p:nvCxnSpPr>
            <p:cNvPr id="15" name="Curved Connector 14"/>
            <p:cNvCxnSpPr>
              <a:stCxn id="9" idx="3"/>
              <a:endCxn id="8" idx="1"/>
            </p:cNvCxnSpPr>
            <p:nvPr/>
          </p:nvCxnSpPr>
          <p:spPr bwMode="auto">
            <a:xfrm flipV="1">
              <a:off x="3359027" y="5014730"/>
              <a:ext cx="5523812" cy="296488"/>
            </a:xfrm>
            <a:prstGeom prst="bentConnector3">
              <a:avLst/>
            </a:prstGeom>
            <a:solidFill>
              <a:schemeClr val="accent1"/>
            </a:solidFill>
            <a:ln w="38100" cap="flat" cmpd="sng" algn="ctr">
              <a:solidFill>
                <a:schemeClr val="tx1"/>
              </a:solidFill>
              <a:prstDash val="solid"/>
              <a:round/>
              <a:headEnd type="none" w="med" len="med"/>
              <a:tailEnd type="arrow"/>
            </a:ln>
            <a:effectLst/>
          </p:spPr>
        </p:cxnSp>
      </p:grpSp>
      <p:grpSp>
        <p:nvGrpSpPr>
          <p:cNvPr id="20" name="Group 19"/>
          <p:cNvGrpSpPr/>
          <p:nvPr/>
        </p:nvGrpSpPr>
        <p:grpSpPr>
          <a:xfrm>
            <a:off x="868324" y="2886532"/>
            <a:ext cx="3810218" cy="1519173"/>
            <a:chOff x="904318" y="3093860"/>
            <a:chExt cx="3527977" cy="1519173"/>
          </a:xfrm>
        </p:grpSpPr>
        <p:sp>
          <p:nvSpPr>
            <p:cNvPr id="6" name="Rounded Rectangle 5"/>
            <p:cNvSpPr/>
            <p:nvPr/>
          </p:nvSpPr>
          <p:spPr bwMode="auto">
            <a:xfrm>
              <a:off x="907438" y="3612177"/>
              <a:ext cx="2115589" cy="456623"/>
            </a:xfrm>
            <a:prstGeom prst="roundRect">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solidFill>
                    <a:srgbClr val="FFFFFF"/>
                  </a:solidFill>
                </a:rPr>
                <a:t>openedge_setenv</a:t>
              </a:r>
              <a:r>
                <a:rPr kumimoji="0" lang="en-US" sz="1600" b="0" i="0" u="none" strike="noStrike" cap="none" normalizeH="0" baseline="0" dirty="0" err="1" smtClean="0">
                  <a:ln>
                    <a:noFill/>
                  </a:ln>
                  <a:solidFill>
                    <a:srgbClr val="FFFFFF"/>
                  </a:solidFill>
                  <a:effectLst/>
                </a:rPr>
                <a:t>.sh</a:t>
              </a:r>
              <a:r>
                <a:rPr kumimoji="0" lang="en-US" sz="1600" b="0" i="0" u="none" strike="noStrike" cap="none" normalizeH="0" baseline="0" dirty="0" smtClean="0">
                  <a:ln>
                    <a:noFill/>
                  </a:ln>
                  <a:solidFill>
                    <a:srgbClr val="FFFFFF"/>
                  </a:solidFill>
                  <a:effectLst/>
                </a:rPr>
                <a:t> *</a:t>
              </a:r>
            </a:p>
          </p:txBody>
        </p:sp>
        <p:sp>
          <p:nvSpPr>
            <p:cNvPr id="7" name="Rounded Rectangle 6"/>
            <p:cNvSpPr/>
            <p:nvPr/>
          </p:nvSpPr>
          <p:spPr bwMode="auto">
            <a:xfrm>
              <a:off x="904318" y="4159504"/>
              <a:ext cx="2115589" cy="453529"/>
            </a:xfrm>
            <a:prstGeom prst="roundRect">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a:solidFill>
                    <a:srgbClr val="FFFFFF"/>
                  </a:solidFill>
                </a:rPr>
                <a:t>a</a:t>
              </a:r>
              <a:r>
                <a:rPr lang="en-US" sz="1600" i="0" dirty="0" err="1" smtClean="0">
                  <a:solidFill>
                    <a:srgbClr val="FFFFFF"/>
                  </a:solidFill>
                </a:rPr>
                <a:t>ppserver.properties</a:t>
              </a:r>
              <a:endParaRPr kumimoji="0" lang="en-US" sz="1600" b="0" i="0" u="none" strike="noStrike" cap="none" normalizeH="0" baseline="0" dirty="0" smtClean="0">
                <a:ln>
                  <a:noFill/>
                </a:ln>
                <a:solidFill>
                  <a:srgbClr val="FFFFFF"/>
                </a:solidFill>
                <a:effectLst/>
              </a:endParaRPr>
            </a:p>
          </p:txBody>
        </p:sp>
        <p:sp>
          <p:nvSpPr>
            <p:cNvPr id="11" name="Rounded Rectangle 10"/>
            <p:cNvSpPr/>
            <p:nvPr/>
          </p:nvSpPr>
          <p:spPr bwMode="auto">
            <a:xfrm>
              <a:off x="920397" y="3093860"/>
              <a:ext cx="2115589" cy="443666"/>
            </a:xfrm>
            <a:prstGeom prst="roundRect">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a:solidFill>
                    <a:srgbClr val="FFFFFF"/>
                  </a:solidFill>
                </a:rPr>
                <a:t>j</a:t>
              </a:r>
              <a:r>
                <a:rPr lang="en-US" sz="1600" i="0" dirty="0" err="1" smtClean="0">
                  <a:solidFill>
                    <a:srgbClr val="FFFFFF"/>
                  </a:solidFill>
                </a:rPr>
                <a:t>vm.properties</a:t>
              </a:r>
              <a:endParaRPr kumimoji="0" lang="en-US" sz="1600" b="0" i="0" u="none" strike="noStrike" cap="none" normalizeH="0" baseline="0" dirty="0" smtClean="0">
                <a:ln>
                  <a:noFill/>
                </a:ln>
                <a:solidFill>
                  <a:srgbClr val="FFFFFF"/>
                </a:solidFill>
                <a:effectLst/>
              </a:endParaRPr>
            </a:p>
          </p:txBody>
        </p:sp>
        <p:cxnSp>
          <p:nvCxnSpPr>
            <p:cNvPr id="17" name="Elbow Connector 16"/>
            <p:cNvCxnSpPr>
              <a:stCxn id="11" idx="3"/>
              <a:endCxn id="5" idx="1"/>
            </p:cNvCxnSpPr>
            <p:nvPr/>
          </p:nvCxnSpPr>
          <p:spPr bwMode="auto">
            <a:xfrm>
              <a:off x="3035986" y="3315693"/>
              <a:ext cx="1396308" cy="630006"/>
            </a:xfrm>
            <a:prstGeom prst="bentConnector3">
              <a:avLst/>
            </a:prstGeom>
            <a:solidFill>
              <a:schemeClr val="accent1"/>
            </a:solidFill>
            <a:ln w="38100" cap="flat" cmpd="sng" algn="ctr">
              <a:solidFill>
                <a:schemeClr val="tx1"/>
              </a:solidFill>
              <a:prstDash val="solid"/>
              <a:round/>
              <a:headEnd type="none" w="med" len="med"/>
              <a:tailEnd type="arrow"/>
            </a:ln>
            <a:effectLst/>
          </p:spPr>
        </p:cxnSp>
        <p:cxnSp>
          <p:nvCxnSpPr>
            <p:cNvPr id="18" name="Elbow Connector 17"/>
            <p:cNvCxnSpPr>
              <a:stCxn id="6" idx="3"/>
              <a:endCxn id="5" idx="1"/>
            </p:cNvCxnSpPr>
            <p:nvPr/>
          </p:nvCxnSpPr>
          <p:spPr bwMode="auto">
            <a:xfrm>
              <a:off x="3023028" y="3840489"/>
              <a:ext cx="1409267" cy="105210"/>
            </a:xfrm>
            <a:prstGeom prst="bentConnector3">
              <a:avLst/>
            </a:prstGeom>
            <a:solidFill>
              <a:schemeClr val="accent1"/>
            </a:solidFill>
            <a:ln w="38100" cap="flat" cmpd="sng" algn="ctr">
              <a:solidFill>
                <a:schemeClr val="tx1"/>
              </a:solidFill>
              <a:prstDash val="solid"/>
              <a:round/>
              <a:headEnd type="none" w="med" len="med"/>
              <a:tailEnd type="arrow"/>
            </a:ln>
            <a:effectLst/>
          </p:spPr>
        </p:cxnSp>
        <p:cxnSp>
          <p:nvCxnSpPr>
            <p:cNvPr id="21" name="Elbow Connector 20"/>
            <p:cNvCxnSpPr>
              <a:stCxn id="7" idx="3"/>
              <a:endCxn id="5" idx="1"/>
            </p:cNvCxnSpPr>
            <p:nvPr/>
          </p:nvCxnSpPr>
          <p:spPr bwMode="auto">
            <a:xfrm flipV="1">
              <a:off x="3019907" y="3945699"/>
              <a:ext cx="1412387" cy="440570"/>
            </a:xfrm>
            <a:prstGeom prst="bentConnector3">
              <a:avLst/>
            </a:prstGeom>
            <a:solidFill>
              <a:schemeClr val="accent1"/>
            </a:solidFill>
            <a:ln w="38100" cap="flat" cmpd="sng" algn="ctr">
              <a:solidFill>
                <a:schemeClr val="tx1"/>
              </a:solidFill>
              <a:prstDash val="solid"/>
              <a:round/>
              <a:headEnd type="none" w="med" len="med"/>
              <a:tailEnd type="arrow"/>
            </a:ln>
            <a:effectLst/>
          </p:spPr>
        </p:cxnSp>
      </p:grpSp>
      <p:grpSp>
        <p:nvGrpSpPr>
          <p:cNvPr id="16" name="Group 15"/>
          <p:cNvGrpSpPr/>
          <p:nvPr/>
        </p:nvGrpSpPr>
        <p:grpSpPr>
          <a:xfrm>
            <a:off x="4678541" y="2591593"/>
            <a:ext cx="2851187" cy="1399458"/>
            <a:chOff x="4678541" y="2591593"/>
            <a:chExt cx="2851187" cy="1399458"/>
          </a:xfrm>
        </p:grpSpPr>
        <p:sp>
          <p:nvSpPr>
            <p:cNvPr id="5" name="Rounded Rectangle 4"/>
            <p:cNvSpPr/>
            <p:nvPr/>
          </p:nvSpPr>
          <p:spPr bwMode="auto">
            <a:xfrm>
              <a:off x="4678541" y="3485690"/>
              <a:ext cx="2138391" cy="505361"/>
            </a:xfrm>
            <a:prstGeom prst="roundRect">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lang="en-US" sz="1600" i="0" dirty="0" err="1" smtClean="0">
                  <a:solidFill>
                    <a:srgbClr val="FFFFFF"/>
                  </a:solidFill>
                </a:rPr>
                <a:t>setenv.sh</a:t>
              </a:r>
              <a:r>
                <a:rPr lang="en-US" sz="1600" i="0" dirty="0" smtClean="0">
                  <a:solidFill>
                    <a:srgbClr val="FFFFFF"/>
                  </a:solidFill>
                </a:rPr>
                <a:t> *</a:t>
              </a:r>
              <a:endParaRPr lang="en-US" sz="1600" i="0" dirty="0">
                <a:solidFill>
                  <a:srgbClr val="FFFFFF"/>
                </a:solidFill>
              </a:endParaRPr>
            </a:p>
          </p:txBody>
        </p:sp>
        <p:sp>
          <p:nvSpPr>
            <p:cNvPr id="24" name="Curved Left Arrow 23"/>
            <p:cNvSpPr/>
            <p:nvPr/>
          </p:nvSpPr>
          <p:spPr bwMode="auto">
            <a:xfrm flipV="1">
              <a:off x="6829892" y="2591593"/>
              <a:ext cx="699836" cy="1243964"/>
            </a:xfrm>
            <a:prstGeom prst="curvedLeftArrow">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endParaRPr lang="en-US" i="0">
                <a:solidFill>
                  <a:srgbClr val="FFFFFF"/>
                </a:solidFill>
              </a:endParaRPr>
            </a:p>
          </p:txBody>
        </p:sp>
      </p:grpSp>
      <p:grpSp>
        <p:nvGrpSpPr>
          <p:cNvPr id="49" name="Group 48"/>
          <p:cNvGrpSpPr/>
          <p:nvPr/>
        </p:nvGrpSpPr>
        <p:grpSpPr>
          <a:xfrm>
            <a:off x="829437" y="1645661"/>
            <a:ext cx="6013414" cy="1580872"/>
            <a:chOff x="829437" y="1645661"/>
            <a:chExt cx="6013414" cy="1580872"/>
          </a:xfrm>
        </p:grpSpPr>
        <p:sp>
          <p:nvSpPr>
            <p:cNvPr id="4" name="Rounded Rectangle 3"/>
            <p:cNvSpPr/>
            <p:nvPr/>
          </p:nvSpPr>
          <p:spPr bwMode="auto">
            <a:xfrm>
              <a:off x="4626701" y="2241728"/>
              <a:ext cx="2216150" cy="984805"/>
            </a:xfrm>
            <a:prstGeom prst="roundRect">
              <a:avLst/>
            </a:prstGeom>
            <a:solidFill>
              <a:schemeClr val="accent4">
                <a:lumMod val="60000"/>
                <a:lumOff val="4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r>
                <a:rPr lang="en-US" sz="2000" i="0" dirty="0" err="1">
                  <a:solidFill>
                    <a:srgbClr val="FFFFFF"/>
                  </a:solidFill>
                </a:rPr>
                <a:t>catalina.sh</a:t>
              </a:r>
              <a:endParaRPr lang="en-US" sz="2000" i="0" dirty="0">
                <a:solidFill>
                  <a:srgbClr val="FFFFFF"/>
                </a:solidFill>
              </a:endParaRPr>
            </a:p>
          </p:txBody>
        </p:sp>
        <p:sp>
          <p:nvSpPr>
            <p:cNvPr id="29" name="Rounded Rectangle 28"/>
            <p:cNvSpPr/>
            <p:nvPr/>
          </p:nvSpPr>
          <p:spPr bwMode="auto">
            <a:xfrm>
              <a:off x="829437" y="2235537"/>
              <a:ext cx="2433351" cy="505361"/>
            </a:xfrm>
            <a:prstGeom prst="roundRect">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solidFill>
                    <a:srgbClr val="FFFFFF"/>
                  </a:solidFill>
                </a:rPr>
                <a:t>tcman.sh</a:t>
              </a:r>
              <a:r>
                <a:rPr lang="en-US" sz="1600" i="0" dirty="0" smtClean="0">
                  <a:solidFill>
                    <a:srgbClr val="FFFFFF"/>
                  </a:solidFill>
                </a:rPr>
                <a:t> *</a:t>
              </a:r>
              <a:endParaRPr kumimoji="0" lang="en-US" sz="1600" b="0" i="0" u="none" strike="noStrike" cap="none" normalizeH="0" baseline="0" dirty="0" smtClean="0">
                <a:ln>
                  <a:noFill/>
                </a:ln>
                <a:solidFill>
                  <a:srgbClr val="FFFFFF"/>
                </a:solidFill>
                <a:effectLst/>
              </a:endParaRPr>
            </a:p>
          </p:txBody>
        </p:sp>
        <p:sp>
          <p:nvSpPr>
            <p:cNvPr id="37" name="Curved Down Arrow 36"/>
            <p:cNvSpPr/>
            <p:nvPr/>
          </p:nvSpPr>
          <p:spPr bwMode="auto">
            <a:xfrm>
              <a:off x="2073592" y="1645661"/>
              <a:ext cx="3473264" cy="570150"/>
            </a:xfrm>
            <a:prstGeom prst="curvedDownArrow">
              <a:avLst/>
            </a:prstGeom>
            <a:solidFill>
              <a:schemeClr val="accent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i="0" dirty="0" smtClean="0"/>
                <a:t>run</a:t>
              </a:r>
              <a:r>
                <a:rPr kumimoji="0" lang="en-US" sz="2400" b="0" i="0" u="none" strike="noStrike" cap="none" normalizeH="0" baseline="0" dirty="0" smtClean="0">
                  <a:ln>
                    <a:noFill/>
                  </a:ln>
                  <a:solidFill>
                    <a:schemeClr val="tx1"/>
                  </a:solidFill>
                  <a:effectLst/>
                </a:rPr>
                <a:t>…</a:t>
              </a:r>
            </a:p>
          </p:txBody>
        </p:sp>
      </p:grpSp>
      <p:cxnSp>
        <p:nvCxnSpPr>
          <p:cNvPr id="22" name="Straight Connector 21"/>
          <p:cNvCxnSpPr/>
          <p:nvPr/>
        </p:nvCxnSpPr>
        <p:spPr bwMode="auto">
          <a:xfrm>
            <a:off x="4224941" y="1282838"/>
            <a:ext cx="12960" cy="5001773"/>
          </a:xfrm>
          <a:prstGeom prst="line">
            <a:avLst/>
          </a:prstGeom>
          <a:solidFill>
            <a:schemeClr val="accent1"/>
          </a:solidFill>
          <a:ln w="76200" cap="flat" cmpd="sng" algn="ctr">
            <a:solidFill>
              <a:srgbClr val="9A9B9D"/>
            </a:solidFill>
            <a:prstDash val="sysDash"/>
            <a:round/>
            <a:headEnd type="none" w="med" len="med"/>
            <a:tailEnd type="none" w="med" len="med"/>
          </a:ln>
          <a:effectLst/>
        </p:spPr>
      </p:cxnSp>
      <p:cxnSp>
        <p:nvCxnSpPr>
          <p:cNvPr id="23" name="Straight Connector 22"/>
          <p:cNvCxnSpPr/>
          <p:nvPr/>
        </p:nvCxnSpPr>
        <p:spPr bwMode="auto">
          <a:xfrm>
            <a:off x="8057965" y="1266785"/>
            <a:ext cx="12960" cy="5001773"/>
          </a:xfrm>
          <a:prstGeom prst="line">
            <a:avLst/>
          </a:prstGeom>
          <a:solidFill>
            <a:schemeClr val="accent1"/>
          </a:solidFill>
          <a:ln w="76200" cap="flat" cmpd="sng" algn="ctr">
            <a:solidFill>
              <a:srgbClr val="9A9B9D"/>
            </a:solidFill>
            <a:prstDash val="sysDash"/>
            <a:round/>
            <a:headEnd type="none" w="med" len="med"/>
            <a:tailEnd type="none" w="med" len="med"/>
          </a:ln>
          <a:effectLst/>
        </p:spPr>
      </p:cxnSp>
      <p:sp>
        <p:nvSpPr>
          <p:cNvPr id="14" name="TextBox 13"/>
          <p:cNvSpPr txBox="1"/>
          <p:nvPr/>
        </p:nvSpPr>
        <p:spPr>
          <a:xfrm>
            <a:off x="933116" y="1023678"/>
            <a:ext cx="2570259" cy="615553"/>
          </a:xfrm>
          <a:prstGeom prst="rect">
            <a:avLst/>
          </a:prstGeom>
          <a:noFill/>
        </p:spPr>
        <p:txBody>
          <a:bodyPr wrap="square" rtlCol="0">
            <a:spAutoFit/>
          </a:bodyPr>
          <a:lstStyle/>
          <a:p>
            <a:r>
              <a:rPr lang="en-US" sz="2000" i="0" dirty="0" smtClean="0">
                <a:solidFill>
                  <a:srgbClr val="000000"/>
                </a:solidFill>
              </a:rPr>
              <a:t>PAS</a:t>
            </a:r>
            <a:r>
              <a:rPr lang="en-US" sz="2000" i="0" dirty="0"/>
              <a:t> for </a:t>
            </a:r>
            <a:r>
              <a:rPr lang="en-US" sz="2000" i="0" dirty="0" smtClean="0">
                <a:solidFill>
                  <a:srgbClr val="000000"/>
                </a:solidFill>
              </a:rPr>
              <a:t>OE Instance</a:t>
            </a:r>
            <a:br>
              <a:rPr lang="en-US" sz="2000" i="0" dirty="0" smtClean="0">
                <a:solidFill>
                  <a:srgbClr val="000000"/>
                </a:solidFill>
              </a:rPr>
            </a:br>
            <a:r>
              <a:rPr lang="en-US" sz="1400" i="0" dirty="0" smtClean="0">
                <a:solidFill>
                  <a:srgbClr val="000000"/>
                </a:solidFill>
              </a:rPr>
              <a:t>( CATALINA_BASE )</a:t>
            </a:r>
          </a:p>
        </p:txBody>
      </p:sp>
      <p:sp>
        <p:nvSpPr>
          <p:cNvPr id="25" name="TextBox 24"/>
          <p:cNvSpPr txBox="1"/>
          <p:nvPr/>
        </p:nvSpPr>
        <p:spPr>
          <a:xfrm>
            <a:off x="4602298" y="1046499"/>
            <a:ext cx="3002950" cy="615553"/>
          </a:xfrm>
          <a:prstGeom prst="rect">
            <a:avLst/>
          </a:prstGeom>
          <a:noFill/>
        </p:spPr>
        <p:txBody>
          <a:bodyPr wrap="square" rtlCol="0">
            <a:spAutoFit/>
          </a:bodyPr>
          <a:lstStyle/>
          <a:p>
            <a:r>
              <a:rPr lang="en-US" sz="2000" i="0" dirty="0" smtClean="0">
                <a:solidFill>
                  <a:srgbClr val="000000"/>
                </a:solidFill>
              </a:rPr>
              <a:t>PAS</a:t>
            </a:r>
            <a:r>
              <a:rPr lang="en-US" sz="2000" i="0" dirty="0"/>
              <a:t> for </a:t>
            </a:r>
            <a:r>
              <a:rPr lang="en-US" sz="2000" i="0" dirty="0" smtClean="0">
                <a:solidFill>
                  <a:srgbClr val="000000"/>
                </a:solidFill>
              </a:rPr>
              <a:t>OE Installation</a:t>
            </a:r>
            <a:br>
              <a:rPr lang="en-US" sz="2000" i="0" dirty="0" smtClean="0">
                <a:solidFill>
                  <a:srgbClr val="000000"/>
                </a:solidFill>
              </a:rPr>
            </a:br>
            <a:r>
              <a:rPr lang="en-US" sz="1400" i="0" dirty="0" smtClean="0">
                <a:solidFill>
                  <a:srgbClr val="000000"/>
                </a:solidFill>
              </a:rPr>
              <a:t>( CATALINA_HOME )</a:t>
            </a:r>
          </a:p>
        </p:txBody>
      </p:sp>
      <p:sp>
        <p:nvSpPr>
          <p:cNvPr id="44" name="TextBox 43"/>
          <p:cNvSpPr txBox="1"/>
          <p:nvPr/>
        </p:nvSpPr>
        <p:spPr>
          <a:xfrm>
            <a:off x="4561899" y="6077283"/>
            <a:ext cx="3201105" cy="307777"/>
          </a:xfrm>
          <a:prstGeom prst="rect">
            <a:avLst/>
          </a:prstGeom>
          <a:noFill/>
          <a:ln>
            <a:solidFill>
              <a:schemeClr val="tx1"/>
            </a:solidFill>
          </a:ln>
        </p:spPr>
        <p:txBody>
          <a:bodyPr wrap="square" rtlCol="0">
            <a:spAutoFit/>
          </a:bodyPr>
          <a:lstStyle/>
          <a:p>
            <a:pPr algn="l"/>
            <a:r>
              <a:rPr lang="en-US" sz="1400" i="0" dirty="0" smtClean="0">
                <a:solidFill>
                  <a:srgbClr val="000000"/>
                </a:solidFill>
              </a:rPr>
              <a:t>*  Best Practice: do not manually edit</a:t>
            </a:r>
          </a:p>
        </p:txBody>
      </p:sp>
      <p:grpSp>
        <p:nvGrpSpPr>
          <p:cNvPr id="48" name="Group 47"/>
          <p:cNvGrpSpPr/>
          <p:nvPr/>
        </p:nvGrpSpPr>
        <p:grpSpPr>
          <a:xfrm>
            <a:off x="233279" y="3738371"/>
            <a:ext cx="4445262" cy="1234388"/>
            <a:chOff x="233279" y="3738371"/>
            <a:chExt cx="4445262" cy="1234388"/>
          </a:xfrm>
        </p:grpSpPr>
        <p:sp>
          <p:nvSpPr>
            <p:cNvPr id="39" name="Rounded Rectangle 38"/>
            <p:cNvSpPr/>
            <p:nvPr/>
          </p:nvSpPr>
          <p:spPr bwMode="auto">
            <a:xfrm>
              <a:off x="865205" y="4519230"/>
              <a:ext cx="2284838" cy="453529"/>
            </a:xfrm>
            <a:prstGeom prst="roundRect">
              <a:avLst/>
            </a:prstGeom>
            <a:solidFill>
              <a:schemeClr val="accent4"/>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600" i="0" dirty="0" err="1" smtClean="0">
                  <a:solidFill>
                    <a:srgbClr val="FFFFFF"/>
                  </a:solidFill>
                </a:rPr>
                <a:t>customer_setenv.sh</a:t>
              </a:r>
              <a:endParaRPr kumimoji="0" lang="en-US" sz="1600" b="0" i="0" u="none" strike="noStrike" cap="none" normalizeH="0" baseline="0" dirty="0" smtClean="0">
                <a:ln>
                  <a:noFill/>
                </a:ln>
                <a:solidFill>
                  <a:srgbClr val="FFFFFF"/>
                </a:solidFill>
                <a:effectLst/>
              </a:endParaRPr>
            </a:p>
          </p:txBody>
        </p:sp>
        <p:cxnSp>
          <p:nvCxnSpPr>
            <p:cNvPr id="40" name="Elbow Connector 39"/>
            <p:cNvCxnSpPr>
              <a:stCxn id="39" idx="3"/>
              <a:endCxn id="5" idx="1"/>
            </p:cNvCxnSpPr>
            <p:nvPr/>
          </p:nvCxnSpPr>
          <p:spPr bwMode="auto">
            <a:xfrm flipV="1">
              <a:off x="3150043" y="3738371"/>
              <a:ext cx="1528498" cy="1007624"/>
            </a:xfrm>
            <a:prstGeom prst="bentConnector3">
              <a:avLst/>
            </a:prstGeom>
            <a:solidFill>
              <a:schemeClr val="accent1"/>
            </a:solidFill>
            <a:ln w="38100" cap="flat" cmpd="sng" algn="ctr">
              <a:solidFill>
                <a:schemeClr val="tx1"/>
              </a:solidFill>
              <a:prstDash val="solid"/>
              <a:round/>
              <a:headEnd type="none" w="med" len="med"/>
              <a:tailEnd type="arrow"/>
            </a:ln>
            <a:effectLst/>
          </p:spPr>
        </p:cxnSp>
        <p:sp>
          <p:nvSpPr>
            <p:cNvPr id="47" name="Notched Right Arrow 46"/>
            <p:cNvSpPr/>
            <p:nvPr/>
          </p:nvSpPr>
          <p:spPr bwMode="auto">
            <a:xfrm>
              <a:off x="233279" y="4587118"/>
              <a:ext cx="544317" cy="310991"/>
            </a:xfrm>
            <a:prstGeom prst="notchedRightArrow">
              <a:avLst/>
            </a:prstGeom>
            <a:solidFill>
              <a:srgbClr val="C1282D"/>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endParaRPr kumimoji="0" lang="en-US" sz="2400" b="0" i="0" u="none" strike="noStrike" cap="none" normalizeH="0" baseline="0" smtClean="0">
                <a:ln>
                  <a:noFill/>
                </a:ln>
                <a:solidFill>
                  <a:schemeClr val="tx1"/>
                </a:solidFill>
                <a:effectLst/>
                <a:latin typeface="Arial" charset="0"/>
              </a:endParaRPr>
            </a:p>
          </p:txBody>
        </p:sp>
      </p:grpSp>
      <p:grpSp>
        <p:nvGrpSpPr>
          <p:cNvPr id="54" name="Group 53"/>
          <p:cNvGrpSpPr/>
          <p:nvPr/>
        </p:nvGrpSpPr>
        <p:grpSpPr>
          <a:xfrm>
            <a:off x="9136758" y="3265406"/>
            <a:ext cx="1885912" cy="1121152"/>
            <a:chOff x="9136758" y="3265406"/>
            <a:chExt cx="1885912" cy="1121152"/>
          </a:xfrm>
        </p:grpSpPr>
        <p:sp>
          <p:nvSpPr>
            <p:cNvPr id="51" name="Rounded Rectangle 50"/>
            <p:cNvSpPr/>
            <p:nvPr/>
          </p:nvSpPr>
          <p:spPr bwMode="auto">
            <a:xfrm>
              <a:off x="9136758" y="3265406"/>
              <a:ext cx="1866232" cy="323949"/>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400" i="0" dirty="0" smtClean="0"/>
                <a:t>OpenEdge</a:t>
              </a:r>
              <a:endParaRPr kumimoji="0" lang="en-US" sz="1400" b="0" i="0" u="none" strike="noStrike" cap="none" normalizeH="0" baseline="0" dirty="0" smtClean="0">
                <a:ln>
                  <a:noFill/>
                </a:ln>
                <a:solidFill>
                  <a:schemeClr val="tx1"/>
                </a:solidFill>
                <a:effectLst/>
              </a:endParaRPr>
            </a:p>
          </p:txBody>
        </p:sp>
        <p:sp>
          <p:nvSpPr>
            <p:cNvPr id="52" name="Rounded Rectangle 51"/>
            <p:cNvSpPr/>
            <p:nvPr/>
          </p:nvSpPr>
          <p:spPr bwMode="auto">
            <a:xfrm>
              <a:off x="9146598" y="3651050"/>
              <a:ext cx="1866232" cy="323949"/>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400" i="0" dirty="0" smtClean="0"/>
                <a:t>Mobile App</a:t>
              </a:r>
              <a:endParaRPr kumimoji="0" lang="en-US" sz="1400" b="0" i="0" u="none" strike="noStrike" cap="none" normalizeH="0" baseline="0" dirty="0" smtClean="0">
                <a:ln>
                  <a:noFill/>
                </a:ln>
                <a:solidFill>
                  <a:schemeClr val="tx1"/>
                </a:solidFill>
                <a:effectLst/>
              </a:endParaRPr>
            </a:p>
          </p:txBody>
        </p:sp>
        <p:sp>
          <p:nvSpPr>
            <p:cNvPr id="53" name="Rounded Rectangle 52"/>
            <p:cNvSpPr/>
            <p:nvPr/>
          </p:nvSpPr>
          <p:spPr bwMode="auto">
            <a:xfrm>
              <a:off x="9156438" y="4062609"/>
              <a:ext cx="1866232" cy="323949"/>
            </a:xfrm>
            <a:prstGeom prst="roundRect">
              <a:avLst/>
            </a:prstGeom>
            <a:solidFill>
              <a:schemeClr val="accent5"/>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50000"/>
                </a:spcBef>
                <a:spcAft>
                  <a:spcPct val="0"/>
                </a:spcAft>
                <a:buClrTx/>
                <a:buSzPct val="130000"/>
                <a:buFontTx/>
                <a:buNone/>
                <a:tabLst/>
              </a:pPr>
              <a:r>
                <a:rPr lang="en-US" sz="1400" i="0" dirty="0" smtClean="0"/>
                <a:t>&lt;other products&gt;</a:t>
              </a:r>
              <a:endParaRPr kumimoji="0" lang="en-US" sz="1400" b="0" i="0" u="none" strike="noStrike" cap="none" normalizeH="0" baseline="0" dirty="0" smtClean="0">
                <a:ln>
                  <a:noFill/>
                </a:ln>
                <a:solidFill>
                  <a:schemeClr val="tx1"/>
                </a:solidFill>
                <a:effectLst/>
              </a:endParaRPr>
            </a:p>
          </p:txBody>
        </p:sp>
      </p:grpSp>
    </p:spTree>
    <p:custDataLst>
      <p:tags r:id="rId1"/>
    </p:custDataLst>
    <p:extLst>
      <p:ext uri="{BB962C8B-B14F-4D97-AF65-F5344CB8AC3E}">
        <p14:creationId xmlns:p14="http://schemas.microsoft.com/office/powerpoint/2010/main" val="284344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Où</a:t>
            </a:r>
            <a:r>
              <a:rPr lang="en-US" dirty="0" smtClean="0"/>
              <a:t> </a:t>
            </a:r>
            <a:r>
              <a:rPr lang="en-US" dirty="0" err="1" smtClean="0"/>
              <a:t>trouver</a:t>
            </a:r>
            <a:r>
              <a:rPr lang="en-US" dirty="0" smtClean="0"/>
              <a: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1698365"/>
              </p:ext>
            </p:extLst>
          </p:nvPr>
        </p:nvGraphicFramePr>
        <p:xfrm>
          <a:off x="725485" y="1252645"/>
          <a:ext cx="10813018" cy="5149060"/>
        </p:xfrm>
        <a:graphic>
          <a:graphicData uri="http://schemas.openxmlformats.org/drawingml/2006/table">
            <a:tbl>
              <a:tblPr firstRow="1" bandRow="1">
                <a:tableStyleId>{5940675A-B579-460E-94D1-54222C63F5DA}</a:tableStyleId>
              </a:tblPr>
              <a:tblGrid>
                <a:gridCol w="5406509"/>
                <a:gridCol w="5406509"/>
              </a:tblGrid>
              <a:tr h="0">
                <a:tc>
                  <a:txBody>
                    <a:bodyPr/>
                    <a:lstStyle/>
                    <a:p>
                      <a:r>
                        <a:rPr lang="en-US" sz="1400" dirty="0" smtClean="0"/>
                        <a:t>PAS for OE’s DLC &amp; WRKDIR environment variable definition</a:t>
                      </a:r>
                      <a:endParaRPr lang="en-US" sz="1400" dirty="0"/>
                    </a:p>
                  </a:txBody>
                  <a:tcPr/>
                </a:tc>
                <a:tc>
                  <a:txBody>
                    <a:bodyPr/>
                    <a:lstStyle/>
                    <a:p>
                      <a:r>
                        <a:rPr lang="en-US" sz="1400" dirty="0" smtClean="0"/>
                        <a:t>$CATALINA_BASE/bin/</a:t>
                      </a:r>
                      <a:r>
                        <a:rPr lang="en-US" sz="1400" dirty="0" err="1" smtClean="0"/>
                        <a:t>openedge_setenv.sh</a:t>
                      </a:r>
                      <a:endParaRPr lang="en-US" sz="1400" dirty="0"/>
                    </a:p>
                  </a:txBody>
                  <a:tcPr/>
                </a:tc>
              </a:tr>
              <a:tr h="338122">
                <a:tc>
                  <a:txBody>
                    <a:bodyPr/>
                    <a:lstStyle/>
                    <a:p>
                      <a:r>
                        <a:rPr lang="en-US" sz="1400" dirty="0" smtClean="0"/>
                        <a:t>Application’s environment variable definitions</a:t>
                      </a:r>
                      <a:endParaRPr lang="en-US" sz="1400" dirty="0"/>
                    </a:p>
                  </a:txBody>
                  <a:tcPr/>
                </a:tc>
                <a:tc>
                  <a:txBody>
                    <a:bodyPr/>
                    <a:lstStyle/>
                    <a:p>
                      <a:r>
                        <a:rPr lang="en-US" sz="1400" dirty="0" smtClean="0"/>
                        <a:t>$CATALINA_BASE/bin/&lt;app-name&gt;_</a:t>
                      </a:r>
                      <a:r>
                        <a:rPr lang="en-US" sz="1400" dirty="0" err="1" smtClean="0"/>
                        <a:t>setenv.sh</a:t>
                      </a:r>
                      <a:endParaRPr lang="en-US" sz="1400" dirty="0"/>
                    </a:p>
                  </a:txBody>
                  <a:tcPr/>
                </a:tc>
              </a:tr>
              <a:tr h="338122">
                <a:tc>
                  <a:txBody>
                    <a:bodyPr/>
                    <a:lstStyle/>
                    <a:p>
                      <a:r>
                        <a:rPr lang="en-US" sz="1400" dirty="0" smtClean="0"/>
                        <a:t>PAS for OE installation path</a:t>
                      </a:r>
                      <a:r>
                        <a:rPr lang="en-US" sz="1400" baseline="0" dirty="0" smtClean="0"/>
                        <a:t> environment variable definition</a:t>
                      </a:r>
                    </a:p>
                    <a:p>
                      <a:r>
                        <a:rPr lang="en-US" sz="1400" baseline="0" dirty="0" smtClean="0"/>
                        <a:t>PAS</a:t>
                      </a:r>
                      <a:r>
                        <a:rPr lang="en-US" sz="1400" dirty="0" smtClean="0"/>
                        <a:t> for </a:t>
                      </a:r>
                      <a:r>
                        <a:rPr lang="en-US" sz="1400" baseline="0" dirty="0" smtClean="0"/>
                        <a:t>OE instance’s path environment variable definition</a:t>
                      </a:r>
                      <a:br>
                        <a:rPr lang="en-US" sz="1400" baseline="0" dirty="0" smtClean="0"/>
                      </a:br>
                      <a:r>
                        <a:rPr lang="en-US" sz="1400" baseline="0" dirty="0" smtClean="0"/>
                        <a:t>PAS</a:t>
                      </a:r>
                      <a:r>
                        <a:rPr lang="en-US" sz="1400" dirty="0" smtClean="0"/>
                        <a:t> for </a:t>
                      </a:r>
                      <a:r>
                        <a:rPr lang="en-US" sz="1400" baseline="0" dirty="0" smtClean="0"/>
                        <a:t>OE instance’s temporary file directory path definition</a:t>
                      </a:r>
                      <a:endParaRPr lang="en-US" sz="1400" dirty="0"/>
                    </a:p>
                  </a:txBody>
                  <a:tcPr/>
                </a:tc>
                <a:tc>
                  <a:txBody>
                    <a:bodyPr/>
                    <a:lstStyle/>
                    <a:p>
                      <a:r>
                        <a:rPr lang="en-US" sz="1400" dirty="0" smtClean="0"/>
                        <a:t>$CATALINA_BASE/bin/{</a:t>
                      </a:r>
                      <a:r>
                        <a:rPr lang="en-US" sz="1400" dirty="0" err="1" smtClean="0"/>
                        <a:t>tcman|startup|shutdown|configtest|version</a:t>
                      </a:r>
                      <a:r>
                        <a:rPr lang="en-US" sz="1400" dirty="0" smtClean="0"/>
                        <a:t>}.</a:t>
                      </a:r>
                      <a:r>
                        <a:rPr lang="en-US" sz="1400" dirty="0" err="1" smtClean="0"/>
                        <a:t>sh</a:t>
                      </a:r>
                      <a:endParaRPr lang="en-US" sz="1400" dirty="0"/>
                    </a:p>
                  </a:txBody>
                  <a:tcPr/>
                </a:tc>
              </a:tr>
              <a:tr h="338122">
                <a:tc>
                  <a:txBody>
                    <a:bodyPr/>
                    <a:lstStyle/>
                    <a:p>
                      <a:r>
                        <a:rPr lang="en-US" sz="1400" dirty="0" smtClean="0"/>
                        <a:t>PAS for OE</a:t>
                      </a:r>
                      <a:r>
                        <a:rPr lang="en-US" sz="1400" baseline="0" dirty="0" smtClean="0"/>
                        <a:t> configuration properties</a:t>
                      </a:r>
                      <a:endParaRPr lang="en-US" sz="1400" dirty="0"/>
                    </a:p>
                  </a:txBody>
                  <a:tcPr/>
                </a:tc>
                <a:tc>
                  <a:txBody>
                    <a:bodyPr/>
                    <a:lstStyle/>
                    <a:p>
                      <a:r>
                        <a:rPr lang="en-US" sz="1400" dirty="0" smtClean="0"/>
                        <a:t>$CATALINA_BASE/</a:t>
                      </a:r>
                      <a:r>
                        <a:rPr lang="en-US" sz="1400" dirty="0" err="1" smtClean="0"/>
                        <a:t>conf</a:t>
                      </a:r>
                      <a:r>
                        <a:rPr lang="en-US" sz="1400" dirty="0" smtClean="0"/>
                        <a:t>/</a:t>
                      </a:r>
                      <a:r>
                        <a:rPr lang="en-US" sz="1400" dirty="0" err="1" smtClean="0"/>
                        <a:t>appserver.properties</a:t>
                      </a:r>
                      <a:r>
                        <a:rPr lang="en-US" sz="1400" dirty="0" smtClean="0"/>
                        <a:t/>
                      </a:r>
                      <a:br>
                        <a:rPr lang="en-US" sz="1400" dirty="0" smtClean="0"/>
                      </a:br>
                      <a:r>
                        <a:rPr lang="en-US" sz="1400" dirty="0" smtClean="0"/>
                        <a:t>$CATALINA_BASE/</a:t>
                      </a:r>
                      <a:r>
                        <a:rPr lang="en-US" sz="1400" dirty="0" err="1" smtClean="0"/>
                        <a:t>conf</a:t>
                      </a:r>
                      <a:r>
                        <a:rPr lang="en-US" sz="1400" dirty="0" smtClean="0"/>
                        <a:t>/</a:t>
                      </a:r>
                      <a:r>
                        <a:rPr lang="en-US" sz="1400" dirty="0" err="1" smtClean="0"/>
                        <a:t>catalina.properties</a:t>
                      </a:r>
                      <a:r>
                        <a:rPr lang="en-US" sz="1400" dirty="0" smtClean="0"/>
                        <a:t/>
                      </a:r>
                      <a:br>
                        <a:rPr lang="en-US" sz="1400" dirty="0" smtClean="0"/>
                      </a:br>
                      <a:r>
                        <a:rPr lang="en-US" sz="1400" dirty="0" smtClean="0"/>
                        <a:t>$CATALINA_BASE/</a:t>
                      </a:r>
                      <a:r>
                        <a:rPr lang="en-US" sz="1400" dirty="0" err="1" smtClean="0"/>
                        <a:t>conf</a:t>
                      </a:r>
                      <a:r>
                        <a:rPr lang="en-US" sz="1400" dirty="0" smtClean="0"/>
                        <a:t>/</a:t>
                      </a:r>
                      <a:r>
                        <a:rPr lang="en-US" sz="1400" dirty="0" err="1" smtClean="0"/>
                        <a:t>jvm.properties</a:t>
                      </a:r>
                      <a:endParaRPr lang="en-US" sz="1400" dirty="0"/>
                    </a:p>
                  </a:txBody>
                  <a:tcPr/>
                </a:tc>
              </a:tr>
              <a:tr h="338122">
                <a:tc>
                  <a:txBody>
                    <a:bodyPr/>
                    <a:lstStyle/>
                    <a:p>
                      <a:r>
                        <a:rPr lang="en-US" sz="1400" dirty="0" smtClean="0"/>
                        <a:t>Optional deployment file</a:t>
                      </a:r>
                      <a:r>
                        <a:rPr lang="en-US" sz="1400" baseline="0" dirty="0" smtClean="0"/>
                        <a:t>s (</a:t>
                      </a:r>
                      <a:r>
                        <a:rPr lang="en-US" sz="1400" dirty="0" smtClean="0"/>
                        <a:t>web applications &amp; other files)</a:t>
                      </a:r>
                      <a:endParaRPr lang="en-US" sz="1400" dirty="0"/>
                    </a:p>
                  </a:txBody>
                  <a:tcPr/>
                </a:tc>
                <a:tc>
                  <a:txBody>
                    <a:bodyPr/>
                    <a:lstStyle/>
                    <a:p>
                      <a:r>
                        <a:rPr lang="en-US" sz="1400" dirty="0" smtClean="0"/>
                        <a:t>$CATALINA_HOME/extras</a:t>
                      </a:r>
                      <a:endParaRPr lang="en-US" sz="1400" dirty="0"/>
                    </a:p>
                  </a:txBody>
                  <a:tcPr/>
                </a:tc>
              </a:tr>
              <a:tr h="338122">
                <a:tc>
                  <a:txBody>
                    <a:bodyPr/>
                    <a:lstStyle/>
                    <a:p>
                      <a:r>
                        <a:rPr lang="en-US" sz="1400" dirty="0" smtClean="0"/>
                        <a:t>PAS for OE</a:t>
                      </a:r>
                      <a:r>
                        <a:rPr lang="en-US" sz="1400" baseline="0" dirty="0" smtClean="0"/>
                        <a:t> &amp; web application log files</a:t>
                      </a:r>
                      <a:endParaRPr lang="en-US" sz="1400" dirty="0"/>
                    </a:p>
                  </a:txBody>
                  <a:tcPr/>
                </a:tc>
                <a:tc>
                  <a:txBody>
                    <a:bodyPr/>
                    <a:lstStyle/>
                    <a:p>
                      <a:r>
                        <a:rPr lang="en-US" sz="1400" dirty="0" smtClean="0"/>
                        <a:t>$CATALINA_BASE/logs</a:t>
                      </a:r>
                      <a:endParaRPr lang="en-US" sz="1400" dirty="0"/>
                    </a:p>
                  </a:txBody>
                  <a:tcPr/>
                </a:tc>
              </a:tr>
              <a:tr h="338122">
                <a:tc>
                  <a:txBody>
                    <a:bodyPr/>
                    <a:lstStyle/>
                    <a:p>
                      <a:r>
                        <a:rPr lang="en-US" sz="1400" dirty="0" smtClean="0"/>
                        <a:t>PAS logging configuration</a:t>
                      </a:r>
                      <a:endParaRPr lang="en-US" sz="1400" dirty="0"/>
                    </a:p>
                  </a:txBody>
                  <a:tcPr/>
                </a:tc>
                <a:tc>
                  <a:txBody>
                    <a:bodyPr/>
                    <a:lstStyle/>
                    <a:p>
                      <a:r>
                        <a:rPr lang="en-US" sz="1400" dirty="0" smtClean="0"/>
                        <a:t>$CATALINA_BASE/</a:t>
                      </a:r>
                      <a:r>
                        <a:rPr lang="en-US" sz="1400" dirty="0" err="1" smtClean="0"/>
                        <a:t>conf</a:t>
                      </a:r>
                      <a:r>
                        <a:rPr lang="en-US" sz="1400" dirty="0" smtClean="0"/>
                        <a:t>/</a:t>
                      </a:r>
                      <a:r>
                        <a:rPr lang="en-US" sz="1400" dirty="0" err="1" smtClean="0"/>
                        <a:t>logging.xml</a:t>
                      </a:r>
                      <a:r>
                        <a:rPr lang="en-US" sz="1400" dirty="0" smtClean="0"/>
                        <a:t> (ref</a:t>
                      </a:r>
                      <a:r>
                        <a:rPr lang="en-US" sz="1400" baseline="0" dirty="0" smtClean="0"/>
                        <a:t> Tomcat logging)</a:t>
                      </a:r>
                      <a:endParaRPr lang="en-US" sz="1400" dirty="0"/>
                    </a:p>
                  </a:txBody>
                  <a:tcPr/>
                </a:tc>
              </a:tr>
              <a:tr h="338122">
                <a:tc>
                  <a:txBody>
                    <a:bodyPr/>
                    <a:lstStyle/>
                    <a:p>
                      <a:r>
                        <a:rPr lang="en-US" sz="1400" dirty="0" smtClean="0"/>
                        <a:t>PAS for OE session manager &amp; </a:t>
                      </a:r>
                      <a:r>
                        <a:rPr lang="en-US" sz="1400" dirty="0" err="1" smtClean="0"/>
                        <a:t>MSAgent</a:t>
                      </a:r>
                      <a:r>
                        <a:rPr lang="en-US" sz="1400" dirty="0" smtClean="0"/>
                        <a:t> logging configuration</a:t>
                      </a:r>
                      <a:endParaRPr lang="en-US" sz="1400" dirty="0"/>
                    </a:p>
                  </a:txBody>
                  <a:tcPr/>
                </a:tc>
                <a:tc>
                  <a:txBody>
                    <a:bodyPr/>
                    <a:lstStyle/>
                    <a:p>
                      <a:r>
                        <a:rPr lang="en-US" sz="1400" dirty="0" smtClean="0"/>
                        <a:t>$CATALINA_BASE/</a:t>
                      </a:r>
                      <a:r>
                        <a:rPr lang="en-US" sz="1400" dirty="0" err="1" smtClean="0"/>
                        <a:t>conf</a:t>
                      </a:r>
                      <a:r>
                        <a:rPr lang="en-US" sz="1400" dirty="0" smtClean="0"/>
                        <a:t>/</a:t>
                      </a:r>
                      <a:r>
                        <a:rPr lang="en-US" sz="1400" dirty="0" err="1" smtClean="0"/>
                        <a:t>openedge.properties</a:t>
                      </a:r>
                      <a:endParaRPr lang="en-US" sz="1400" dirty="0"/>
                    </a:p>
                  </a:txBody>
                  <a:tcPr/>
                </a:tc>
              </a:tr>
              <a:tr h="338122">
                <a:tc>
                  <a:txBody>
                    <a:bodyPr/>
                    <a:lstStyle/>
                    <a:p>
                      <a:r>
                        <a:rPr lang="en-US" sz="1400" dirty="0" err="1" smtClean="0"/>
                        <a:t>oeabl</a:t>
                      </a:r>
                      <a:r>
                        <a:rPr lang="en-US" sz="1400" dirty="0" smtClean="0"/>
                        <a:t> web application</a:t>
                      </a:r>
                      <a:r>
                        <a:rPr lang="en-US" sz="1400" baseline="0" dirty="0" smtClean="0"/>
                        <a:t> logging configuration</a:t>
                      </a:r>
                      <a:endParaRPr lang="en-US" sz="1400" dirty="0"/>
                    </a:p>
                  </a:txBody>
                  <a:tcPr/>
                </a:tc>
                <a:tc>
                  <a:txBody>
                    <a:bodyPr/>
                    <a:lstStyle/>
                    <a:p>
                      <a:r>
                        <a:rPr lang="en-US" sz="1400" dirty="0" smtClean="0"/>
                        <a:t>$CATALINA_BASE/ROOT/WEB-INF/</a:t>
                      </a:r>
                      <a:r>
                        <a:rPr lang="en-US" sz="1400" dirty="0" err="1" smtClean="0"/>
                        <a:t>logging.xml</a:t>
                      </a:r>
                      <a:endParaRPr lang="en-US" sz="1400" dirty="0"/>
                    </a:p>
                  </a:txBody>
                  <a:tcPr/>
                </a:tc>
              </a:tr>
              <a:tr h="338122">
                <a:tc>
                  <a:txBody>
                    <a:bodyPr/>
                    <a:lstStyle/>
                    <a:p>
                      <a:r>
                        <a:rPr lang="en-US" sz="1400" dirty="0" err="1" smtClean="0"/>
                        <a:t>oemanager</a:t>
                      </a:r>
                      <a:r>
                        <a:rPr lang="en-US" sz="1400" dirty="0" smtClean="0"/>
                        <a:t> remote admin web application </a:t>
                      </a:r>
                      <a:r>
                        <a:rPr lang="en-US" sz="1400" dirty="0" err="1" smtClean="0"/>
                        <a:t>loggin</a:t>
                      </a:r>
                      <a:r>
                        <a:rPr lang="en-US" sz="1400" dirty="0" smtClean="0"/>
                        <a:t> configuration</a:t>
                      </a:r>
                      <a:endParaRPr lang="en-US" sz="1400" dirty="0"/>
                    </a:p>
                  </a:txBody>
                  <a:tcPr/>
                </a:tc>
                <a:tc>
                  <a:txBody>
                    <a:bodyPr/>
                    <a:lstStyle/>
                    <a:p>
                      <a:r>
                        <a:rPr lang="en-US" sz="1400" dirty="0" smtClean="0"/>
                        <a:t>$CATALINA_BASE/</a:t>
                      </a:r>
                      <a:r>
                        <a:rPr lang="en-US" sz="1400" dirty="0" err="1" smtClean="0"/>
                        <a:t>oemanager</a:t>
                      </a:r>
                      <a:r>
                        <a:rPr lang="en-US" sz="1400" dirty="0" smtClean="0"/>
                        <a:t>/WEB-INF/</a:t>
                      </a:r>
                      <a:r>
                        <a:rPr lang="en-US" sz="1400" dirty="0" err="1" smtClean="0"/>
                        <a:t>logging.xml</a:t>
                      </a:r>
                      <a:endParaRPr lang="en-US" sz="1400" dirty="0"/>
                    </a:p>
                  </a:txBody>
                  <a:tcPr/>
                </a:tc>
              </a:tr>
              <a:tr h="338122">
                <a:tc>
                  <a:txBody>
                    <a:bodyPr/>
                    <a:lstStyle/>
                    <a:p>
                      <a:r>
                        <a:rPr lang="en-US" sz="1400" dirty="0" smtClean="0"/>
                        <a:t>Test</a:t>
                      </a:r>
                      <a:r>
                        <a:rPr lang="en-US" sz="1400" baseline="0" dirty="0" smtClean="0"/>
                        <a:t> user accounts and roles</a:t>
                      </a:r>
                      <a:endParaRPr lang="en-US" sz="1400" dirty="0"/>
                    </a:p>
                  </a:txBody>
                  <a:tcPr/>
                </a:tc>
                <a:tc>
                  <a:txBody>
                    <a:bodyPr/>
                    <a:lstStyle/>
                    <a:p>
                      <a:r>
                        <a:rPr lang="en-US" sz="1400" dirty="0" smtClean="0"/>
                        <a:t>$CATALINA_BASE/</a:t>
                      </a:r>
                      <a:r>
                        <a:rPr lang="en-US" sz="1400" dirty="0" err="1" smtClean="0"/>
                        <a:t>conf</a:t>
                      </a:r>
                      <a:r>
                        <a:rPr lang="en-US" sz="1400" dirty="0" smtClean="0"/>
                        <a:t>/tomcat-</a:t>
                      </a:r>
                      <a:r>
                        <a:rPr lang="en-US" sz="1400" dirty="0" err="1" smtClean="0"/>
                        <a:t>users.xml</a:t>
                      </a:r>
                      <a:endParaRPr lang="en-US" sz="1400" dirty="0"/>
                    </a:p>
                  </a:txBody>
                  <a:tcPr/>
                </a:tc>
              </a:tr>
              <a:tr h="338122">
                <a:tc>
                  <a:txBody>
                    <a:bodyPr/>
                    <a:lstStyle/>
                    <a:p>
                      <a:r>
                        <a:rPr lang="en-US" sz="1400" dirty="0" smtClean="0"/>
                        <a:t>PAS for OE instance registration list</a:t>
                      </a:r>
                      <a:endParaRPr lang="en-US" sz="1400" dirty="0"/>
                    </a:p>
                  </a:txBody>
                  <a:tcPr/>
                </a:tc>
                <a:tc>
                  <a:txBody>
                    <a:bodyPr/>
                    <a:lstStyle/>
                    <a:p>
                      <a:r>
                        <a:rPr lang="en-US" sz="1400" dirty="0" smtClean="0"/>
                        <a:t>$CATALINA_HOME/</a:t>
                      </a:r>
                      <a:r>
                        <a:rPr lang="en-US" sz="1400" dirty="0" err="1" smtClean="0"/>
                        <a:t>conf</a:t>
                      </a:r>
                      <a:r>
                        <a:rPr lang="en-US" sz="1400" dirty="0" smtClean="0"/>
                        <a:t>/</a:t>
                      </a:r>
                      <a:r>
                        <a:rPr lang="en-US" sz="1400" dirty="0" err="1" smtClean="0"/>
                        <a:t>instances.unix</a:t>
                      </a:r>
                      <a:endParaRPr lang="en-US" sz="1400" dirty="0"/>
                    </a:p>
                  </a:txBody>
                  <a:tcPr/>
                </a:tc>
              </a:tr>
              <a:tr h="338122">
                <a:tc>
                  <a:txBody>
                    <a:bodyPr/>
                    <a:lstStyle/>
                    <a:p>
                      <a:r>
                        <a:rPr lang="en-US" sz="1400" dirty="0" smtClean="0"/>
                        <a:t>JAVA_HOME &amp; JSE_HOME environment variable definition</a:t>
                      </a:r>
                      <a:endParaRPr lang="en-US" sz="1400" dirty="0"/>
                    </a:p>
                  </a:txBody>
                  <a:tcPr/>
                </a:tc>
                <a:tc>
                  <a:txBody>
                    <a:bodyPr/>
                    <a:lstStyle/>
                    <a:p>
                      <a:r>
                        <a:rPr lang="en-US" sz="1400" dirty="0" smtClean="0"/>
                        <a:t>$CATALINA_BASE/bin/</a:t>
                      </a:r>
                      <a:r>
                        <a:rPr lang="en-US" sz="1400" dirty="0" err="1" smtClean="0"/>
                        <a:t>javacfg.sh</a:t>
                      </a:r>
                      <a:endParaRPr lang="en-US" sz="1400" dirty="0"/>
                    </a:p>
                  </a:txBody>
                  <a:tcPr/>
                </a:tc>
              </a:tr>
            </a:tbl>
          </a:graphicData>
        </a:graphic>
      </p:graphicFrame>
    </p:spTree>
    <p:extLst>
      <p:ext uri="{BB962C8B-B14F-4D97-AF65-F5344CB8AC3E}">
        <p14:creationId xmlns:p14="http://schemas.microsoft.com/office/powerpoint/2010/main" val="1718765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Partage</a:t>
            </a:r>
            <a:r>
              <a:rPr lang="en-US" dirty="0" smtClean="0"/>
              <a:t> des </a:t>
            </a:r>
            <a:r>
              <a:rPr lang="en-US" dirty="0" err="1" smtClean="0"/>
              <a:t>ressources</a:t>
            </a:r>
            <a:r>
              <a:rPr lang="en-US" dirty="0" smtClean="0"/>
              <a:t> (</a:t>
            </a:r>
            <a:r>
              <a:rPr lang="en-US" dirty="0" err="1" smtClean="0"/>
              <a:t>dans</a:t>
            </a:r>
            <a:r>
              <a:rPr lang="en-US" dirty="0" smtClean="0"/>
              <a:t> la release 11.5)</a:t>
            </a:r>
            <a:endParaRPr lang="en-US" dirty="0"/>
          </a:p>
        </p:txBody>
      </p:sp>
      <p:sp>
        <p:nvSpPr>
          <p:cNvPr id="4" name="Text Placeholder 3"/>
          <p:cNvSpPr>
            <a:spLocks noGrp="1"/>
          </p:cNvSpPr>
          <p:nvPr>
            <p:ph type="body" idx="1"/>
          </p:nvPr>
        </p:nvSpPr>
        <p:spPr/>
        <p:txBody>
          <a:bodyPr/>
          <a:lstStyle/>
          <a:p>
            <a:r>
              <a:rPr lang="en-US" sz="2400" dirty="0" err="1" smtClean="0">
                <a:solidFill>
                  <a:srgbClr val="FF4E00"/>
                </a:solidFill>
              </a:rPr>
              <a:t>Partagé</a:t>
            </a:r>
            <a:endParaRPr lang="en-US" sz="2400" dirty="0">
              <a:solidFill>
                <a:srgbClr val="FF4E00"/>
              </a:solidFill>
            </a:endParaRPr>
          </a:p>
        </p:txBody>
      </p:sp>
      <p:sp>
        <p:nvSpPr>
          <p:cNvPr id="3" name="Content Placeholder 2"/>
          <p:cNvSpPr>
            <a:spLocks noGrp="1"/>
          </p:cNvSpPr>
          <p:nvPr>
            <p:ph sz="half" idx="2"/>
          </p:nvPr>
        </p:nvSpPr>
        <p:spPr/>
        <p:txBody>
          <a:bodyPr/>
          <a:lstStyle/>
          <a:p>
            <a:r>
              <a:rPr lang="en-US" sz="2400" dirty="0" err="1" smtClean="0"/>
              <a:t>Connexion</a:t>
            </a:r>
            <a:r>
              <a:rPr lang="en-US" sz="2400" dirty="0" smtClean="0"/>
              <a:t> aux bases de </a:t>
            </a:r>
            <a:r>
              <a:rPr lang="en-US" sz="2400" dirty="0" err="1" smtClean="0"/>
              <a:t>données</a:t>
            </a:r>
            <a:r>
              <a:rPr lang="en-US" sz="2400" dirty="0" smtClean="0"/>
              <a:t> </a:t>
            </a:r>
            <a:r>
              <a:rPr lang="en-US" sz="2400" dirty="0" err="1" smtClean="0"/>
              <a:t>en</a:t>
            </a:r>
            <a:r>
              <a:rPr lang="en-US" sz="2400" dirty="0" smtClean="0"/>
              <a:t> shared memory</a:t>
            </a:r>
          </a:p>
          <a:p>
            <a:r>
              <a:rPr lang="en-US" sz="2400" dirty="0" err="1" smtClean="0"/>
              <a:t>Bibliothèques</a:t>
            </a:r>
            <a:r>
              <a:rPr lang="en-US" sz="2400" dirty="0" smtClean="0"/>
              <a:t> de </a:t>
            </a:r>
            <a:r>
              <a:rPr lang="en-US" sz="2400" dirty="0" err="1" smtClean="0"/>
              <a:t>procédures</a:t>
            </a:r>
            <a:endParaRPr lang="en-US" sz="2400" dirty="0" smtClean="0"/>
          </a:p>
          <a:p>
            <a:r>
              <a:rPr lang="en-US" sz="2400" dirty="0" smtClean="0"/>
              <a:t>R-code</a:t>
            </a:r>
          </a:p>
          <a:p>
            <a:r>
              <a:rPr lang="en-US" sz="2400" dirty="0" err="1" smtClean="0"/>
              <a:t>Promsg</a:t>
            </a:r>
            <a:r>
              <a:rPr lang="en-US" sz="2400" dirty="0" smtClean="0"/>
              <a:t> files</a:t>
            </a:r>
          </a:p>
          <a:p>
            <a:r>
              <a:rPr lang="en-US" sz="2400" dirty="0" smtClean="0"/>
              <a:t>OS threads</a:t>
            </a:r>
          </a:p>
        </p:txBody>
      </p:sp>
      <p:sp>
        <p:nvSpPr>
          <p:cNvPr id="5" name="Text Placeholder 4"/>
          <p:cNvSpPr>
            <a:spLocks noGrp="1"/>
          </p:cNvSpPr>
          <p:nvPr>
            <p:ph type="body" sz="quarter" idx="3"/>
          </p:nvPr>
        </p:nvSpPr>
        <p:spPr>
          <a:xfrm>
            <a:off x="6554416" y="1200150"/>
            <a:ext cx="5024968" cy="639762"/>
          </a:xfrm>
        </p:spPr>
        <p:txBody>
          <a:bodyPr/>
          <a:lstStyle/>
          <a:p>
            <a:r>
              <a:rPr lang="en-US" sz="2400" dirty="0" smtClean="0">
                <a:solidFill>
                  <a:srgbClr val="FF4E00"/>
                </a:solidFill>
              </a:rPr>
              <a:t>Non </a:t>
            </a:r>
            <a:r>
              <a:rPr lang="en-US" sz="2400" dirty="0" err="1" smtClean="0">
                <a:solidFill>
                  <a:srgbClr val="FF4E00"/>
                </a:solidFill>
              </a:rPr>
              <a:t>partagé</a:t>
            </a:r>
            <a:endParaRPr lang="en-US" sz="2400" dirty="0">
              <a:solidFill>
                <a:srgbClr val="FF4E00"/>
              </a:solidFill>
            </a:endParaRPr>
          </a:p>
        </p:txBody>
      </p:sp>
      <p:sp>
        <p:nvSpPr>
          <p:cNvPr id="6" name="Content Placeholder 5"/>
          <p:cNvSpPr>
            <a:spLocks noGrp="1"/>
          </p:cNvSpPr>
          <p:nvPr>
            <p:ph sz="quarter" idx="4"/>
          </p:nvPr>
        </p:nvSpPr>
        <p:spPr>
          <a:xfrm>
            <a:off x="6546784" y="1991189"/>
            <a:ext cx="5387630" cy="4238369"/>
          </a:xfrm>
        </p:spPr>
        <p:txBody>
          <a:bodyPr/>
          <a:lstStyle/>
          <a:p>
            <a:r>
              <a:rPr lang="en-US" sz="2400" dirty="0" smtClean="0"/>
              <a:t>Temp</a:t>
            </a:r>
            <a:r>
              <a:rPr lang="en-US" sz="2400" dirty="0"/>
              <a:t>-tables / </a:t>
            </a:r>
            <a:r>
              <a:rPr lang="en-US" sz="2400" dirty="0" err="1"/>
              <a:t>ProDatasets</a:t>
            </a:r>
            <a:endParaRPr lang="en-US" sz="2400" dirty="0"/>
          </a:p>
          <a:p>
            <a:r>
              <a:rPr lang="en-US" sz="2400" dirty="0"/>
              <a:t>Sockets </a:t>
            </a:r>
            <a:r>
              <a:rPr lang="en-US" sz="2400" dirty="0" smtClean="0"/>
              <a:t>(y </a:t>
            </a:r>
            <a:r>
              <a:rPr lang="en-US" sz="2400" dirty="0" err="1" smtClean="0"/>
              <a:t>compris</a:t>
            </a:r>
            <a:r>
              <a:rPr lang="en-US" sz="2400" dirty="0" smtClean="0"/>
              <a:t> </a:t>
            </a:r>
            <a:r>
              <a:rPr lang="en-US" sz="2400" dirty="0" err="1" smtClean="0"/>
              <a:t>connexions</a:t>
            </a:r>
            <a:r>
              <a:rPr lang="en-US" sz="2400" dirty="0" smtClean="0"/>
              <a:t> SOAP et </a:t>
            </a:r>
            <a:r>
              <a:rPr lang="en-US" sz="2400" dirty="0" err="1" smtClean="0"/>
              <a:t>AppServer</a:t>
            </a:r>
            <a:r>
              <a:rPr lang="en-US" sz="2400" dirty="0" smtClean="0"/>
              <a:t>)</a:t>
            </a:r>
            <a:endParaRPr lang="en-US" sz="2400" dirty="0"/>
          </a:p>
          <a:p>
            <a:r>
              <a:rPr lang="en-US" sz="2400" dirty="0" err="1" smtClean="0"/>
              <a:t>Connexion</a:t>
            </a:r>
            <a:r>
              <a:rPr lang="en-US" sz="2400" dirty="0" smtClean="0"/>
              <a:t> aux bases de </a:t>
            </a:r>
            <a:r>
              <a:rPr lang="en-US" sz="2400" dirty="0" err="1" smtClean="0"/>
              <a:t>données</a:t>
            </a:r>
            <a:r>
              <a:rPr lang="en-US" sz="2400" dirty="0" smtClean="0"/>
              <a:t> par TCP/IP</a:t>
            </a:r>
            <a:endParaRPr lang="en-US" sz="2400" dirty="0"/>
          </a:p>
          <a:p>
            <a:r>
              <a:rPr lang="en-US" sz="2400" dirty="0" err="1" smtClean="0"/>
              <a:t>Fichiers</a:t>
            </a:r>
            <a:r>
              <a:rPr lang="en-US" sz="2400" dirty="0" smtClean="0"/>
              <a:t> LBI </a:t>
            </a:r>
            <a:r>
              <a:rPr lang="en-US" sz="2400" dirty="0"/>
              <a:t>&amp; </a:t>
            </a:r>
            <a:r>
              <a:rPr lang="en-US" sz="2400" dirty="0" smtClean="0"/>
              <a:t>DBI</a:t>
            </a:r>
            <a:endParaRPr lang="en-US" sz="2400" dirty="0"/>
          </a:p>
          <a:p>
            <a:r>
              <a:rPr lang="en-US" sz="2400" dirty="0" err="1" smtClean="0"/>
              <a:t>Mémoire</a:t>
            </a:r>
            <a:r>
              <a:rPr lang="en-US" sz="2400" dirty="0" smtClean="0"/>
              <a:t> </a:t>
            </a:r>
            <a:r>
              <a:rPr lang="en-US" sz="2400" dirty="0" err="1" smtClean="0"/>
              <a:t>privée</a:t>
            </a:r>
            <a:r>
              <a:rPr lang="en-US" sz="2400" dirty="0" smtClean="0"/>
              <a:t> session ABL</a:t>
            </a:r>
            <a:endParaRPr lang="en-US" sz="2400" dirty="0"/>
          </a:p>
        </p:txBody>
      </p:sp>
      <p:cxnSp>
        <p:nvCxnSpPr>
          <p:cNvPr id="7" name="Straight Connector 6"/>
          <p:cNvCxnSpPr/>
          <p:nvPr/>
        </p:nvCxnSpPr>
        <p:spPr bwMode="auto">
          <a:xfrm>
            <a:off x="6185730" y="1379109"/>
            <a:ext cx="0" cy="4888330"/>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Tree>
    <p:extLst>
      <p:ext uri="{BB962C8B-B14F-4D97-AF65-F5344CB8AC3E}">
        <p14:creationId xmlns:p14="http://schemas.microsoft.com/office/powerpoint/2010/main" val="1537605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Déploiement</a:t>
            </a:r>
            <a:r>
              <a:rPr lang="en-US" dirty="0" smtClean="0"/>
              <a:t> des applications</a:t>
            </a:r>
            <a:endParaRPr lang="en-US" dirty="0"/>
          </a:p>
        </p:txBody>
      </p:sp>
      <p:sp>
        <p:nvSpPr>
          <p:cNvPr id="3" name="Content Placeholder 2"/>
          <p:cNvSpPr>
            <a:spLocks noGrp="1"/>
          </p:cNvSpPr>
          <p:nvPr>
            <p:ph idx="1"/>
          </p:nvPr>
        </p:nvSpPr>
        <p:spPr/>
        <p:txBody>
          <a:bodyPr/>
          <a:lstStyle/>
          <a:p>
            <a:r>
              <a:rPr lang="en-US" b="1" dirty="0" smtClean="0"/>
              <a:t>Service SOAP</a:t>
            </a:r>
          </a:p>
          <a:p>
            <a:pPr lvl="1"/>
            <a:r>
              <a:rPr lang="en-US" dirty="0" err="1" smtClean="0"/>
              <a:t>Génération</a:t>
            </a:r>
            <a:r>
              <a:rPr lang="en-US" dirty="0" smtClean="0"/>
              <a:t> d’un </a:t>
            </a:r>
            <a:r>
              <a:rPr lang="en-US" dirty="0" err="1" smtClean="0"/>
              <a:t>fichier</a:t>
            </a:r>
            <a:r>
              <a:rPr lang="en-US" dirty="0" smtClean="0"/>
              <a:t> .</a:t>
            </a:r>
            <a:r>
              <a:rPr lang="en-US" dirty="0" err="1" smtClean="0"/>
              <a:t>wsm</a:t>
            </a:r>
            <a:r>
              <a:rPr lang="en-US" dirty="0" smtClean="0"/>
              <a:t> par le </a:t>
            </a:r>
            <a:r>
              <a:rPr lang="en-US" dirty="0" err="1" smtClean="0"/>
              <a:t>Proxygen</a:t>
            </a:r>
            <a:endParaRPr lang="en-US" dirty="0" smtClean="0"/>
          </a:p>
          <a:p>
            <a:pPr lvl="1"/>
            <a:r>
              <a:rPr lang="en-US" dirty="0" err="1" smtClean="0"/>
              <a:t>Utilisation</a:t>
            </a:r>
            <a:r>
              <a:rPr lang="en-US" dirty="0" smtClean="0"/>
              <a:t> de la </a:t>
            </a:r>
            <a:r>
              <a:rPr lang="en-US" dirty="0" err="1" smtClean="0"/>
              <a:t>ligne</a:t>
            </a:r>
            <a:r>
              <a:rPr lang="en-US" dirty="0" smtClean="0"/>
              <a:t> de </a:t>
            </a:r>
            <a:r>
              <a:rPr lang="en-US" dirty="0" err="1" smtClean="0"/>
              <a:t>commandes</a:t>
            </a:r>
            <a:r>
              <a:rPr lang="en-US" dirty="0" smtClean="0"/>
              <a:t> </a:t>
            </a:r>
            <a:r>
              <a:rPr lang="en-US" b="1" i="1" dirty="0" err="1" smtClean="0"/>
              <a:t>deploySOAP</a:t>
            </a:r>
            <a:r>
              <a:rPr lang="en-US" dirty="0" smtClean="0"/>
              <a:t> pour </a:t>
            </a:r>
            <a:r>
              <a:rPr lang="en-US" dirty="0" err="1" smtClean="0"/>
              <a:t>déployer</a:t>
            </a:r>
            <a:r>
              <a:rPr lang="en-US" dirty="0" smtClean="0"/>
              <a:t> le .</a:t>
            </a:r>
            <a:r>
              <a:rPr lang="en-US" dirty="0" err="1" smtClean="0"/>
              <a:t>wsm</a:t>
            </a:r>
            <a:endParaRPr lang="en-US" dirty="0" smtClean="0"/>
          </a:p>
          <a:p>
            <a:r>
              <a:rPr lang="en-US" b="1" smtClean="0"/>
              <a:t>Service REST</a:t>
            </a:r>
            <a:endParaRPr lang="en-US" b="1" dirty="0" smtClean="0"/>
          </a:p>
          <a:p>
            <a:pPr lvl="1"/>
            <a:r>
              <a:rPr lang="en-US" dirty="0" smtClean="0"/>
              <a:t>Export d’un </a:t>
            </a:r>
            <a:r>
              <a:rPr lang="en-US" dirty="0" err="1" smtClean="0"/>
              <a:t>fichier</a:t>
            </a:r>
            <a:r>
              <a:rPr lang="en-US" dirty="0" smtClean="0"/>
              <a:t> .</a:t>
            </a:r>
            <a:r>
              <a:rPr lang="en-US" dirty="0" err="1" smtClean="0"/>
              <a:t>paar</a:t>
            </a:r>
            <a:r>
              <a:rPr lang="en-US" dirty="0" smtClean="0"/>
              <a:t> par PDSOE (</a:t>
            </a:r>
            <a:r>
              <a:rPr lang="en-US" dirty="0" err="1" smtClean="0"/>
              <a:t>même</a:t>
            </a:r>
            <a:r>
              <a:rPr lang="en-US" dirty="0" smtClean="0"/>
              <a:t> </a:t>
            </a:r>
            <a:r>
              <a:rPr lang="en-US" dirty="0" err="1" smtClean="0"/>
              <a:t>manière</a:t>
            </a:r>
            <a:r>
              <a:rPr lang="en-US" dirty="0" smtClean="0"/>
              <a:t> </a:t>
            </a:r>
            <a:r>
              <a:rPr lang="en-US" dirty="0" err="1" smtClean="0"/>
              <a:t>que</a:t>
            </a:r>
            <a:r>
              <a:rPr lang="en-US" dirty="0" smtClean="0"/>
              <a:t> 11.3)</a:t>
            </a:r>
          </a:p>
          <a:p>
            <a:pPr lvl="1"/>
            <a:r>
              <a:rPr lang="en-US" dirty="0" err="1" smtClean="0"/>
              <a:t>Utilisation</a:t>
            </a:r>
            <a:r>
              <a:rPr lang="en-US" dirty="0" smtClean="0"/>
              <a:t> de la </a:t>
            </a:r>
            <a:r>
              <a:rPr lang="en-US" dirty="0" err="1" smtClean="0"/>
              <a:t>ligne</a:t>
            </a:r>
            <a:r>
              <a:rPr lang="en-US" dirty="0" smtClean="0"/>
              <a:t> de </a:t>
            </a:r>
            <a:r>
              <a:rPr lang="en-US" dirty="0" err="1" smtClean="0"/>
              <a:t>commandes</a:t>
            </a:r>
            <a:r>
              <a:rPr lang="en-US" dirty="0" smtClean="0"/>
              <a:t> </a:t>
            </a:r>
            <a:r>
              <a:rPr lang="en-US" b="1" i="1" dirty="0" err="1" smtClean="0"/>
              <a:t>deployREST</a:t>
            </a:r>
            <a:r>
              <a:rPr lang="en-US" dirty="0" smtClean="0"/>
              <a:t> pour </a:t>
            </a:r>
            <a:r>
              <a:rPr lang="en-US" dirty="0" err="1" smtClean="0"/>
              <a:t>déployer</a:t>
            </a:r>
            <a:r>
              <a:rPr lang="en-US" dirty="0" smtClean="0"/>
              <a:t> le .</a:t>
            </a:r>
            <a:r>
              <a:rPr lang="en-US" dirty="0" err="1" smtClean="0"/>
              <a:t>paar</a:t>
            </a:r>
            <a:endParaRPr lang="en-US" dirty="0" smtClean="0"/>
          </a:p>
          <a:p>
            <a:r>
              <a:rPr lang="en-US" b="1" dirty="0" smtClean="0"/>
              <a:t>R-Code </a:t>
            </a:r>
            <a:r>
              <a:rPr lang="en-US" b="1" dirty="0" err="1" smtClean="0"/>
              <a:t>ou</a:t>
            </a:r>
            <a:r>
              <a:rPr lang="en-US" b="1" dirty="0" smtClean="0"/>
              <a:t> </a:t>
            </a:r>
            <a:r>
              <a:rPr lang="en-US" b="1" dirty="0" err="1" smtClean="0"/>
              <a:t>bibliothèques</a:t>
            </a:r>
            <a:r>
              <a:rPr lang="en-US" b="1" dirty="0" smtClean="0"/>
              <a:t> (PL)</a:t>
            </a:r>
          </a:p>
          <a:p>
            <a:pPr lvl="1"/>
            <a:r>
              <a:rPr lang="en-US" dirty="0" err="1" smtClean="0"/>
              <a:t>Identique</a:t>
            </a:r>
            <a:r>
              <a:rPr lang="en-US" dirty="0" smtClean="0"/>
              <a:t> à un appservers </a:t>
            </a:r>
            <a:r>
              <a:rPr lang="en-US" dirty="0" err="1" smtClean="0"/>
              <a:t>traditionnel</a:t>
            </a:r>
            <a:r>
              <a:rPr lang="en-US" dirty="0" smtClean="0"/>
              <a:t> (tout </a:t>
            </a:r>
            <a:r>
              <a:rPr lang="en-US" dirty="0" err="1" smtClean="0"/>
              <a:t>est</a:t>
            </a:r>
            <a:r>
              <a:rPr lang="en-US" dirty="0" smtClean="0"/>
              <a:t> </a:t>
            </a:r>
            <a:r>
              <a:rPr lang="en-US" dirty="0" err="1" smtClean="0"/>
              <a:t>dans</a:t>
            </a:r>
            <a:r>
              <a:rPr lang="en-US" dirty="0" smtClean="0"/>
              <a:t> le PROPATH)</a:t>
            </a:r>
          </a:p>
          <a:p>
            <a:r>
              <a:rPr lang="en-US" b="1" dirty="0" err="1" smtClean="0"/>
              <a:t>En</a:t>
            </a:r>
            <a:r>
              <a:rPr lang="en-US" b="1" dirty="0" smtClean="0"/>
              <a:t> </a:t>
            </a:r>
            <a:r>
              <a:rPr lang="en-US" b="1" dirty="0" err="1" smtClean="0"/>
              <a:t>tant</a:t>
            </a:r>
            <a:r>
              <a:rPr lang="en-US" b="1" dirty="0" smtClean="0"/>
              <a:t> </a:t>
            </a:r>
            <a:r>
              <a:rPr lang="en-US" b="1" dirty="0" err="1" smtClean="0"/>
              <a:t>qu’application</a:t>
            </a:r>
            <a:r>
              <a:rPr lang="en-US" b="1" dirty="0" smtClean="0"/>
              <a:t> Web Java (.war)</a:t>
            </a:r>
          </a:p>
          <a:p>
            <a:pPr lvl="1"/>
            <a:r>
              <a:rPr lang="en-US" dirty="0" err="1" smtClean="0"/>
              <a:t>Création</a:t>
            </a:r>
            <a:r>
              <a:rPr lang="en-US" dirty="0" smtClean="0"/>
              <a:t> d’un </a:t>
            </a:r>
            <a:r>
              <a:rPr lang="en-US" dirty="0" err="1" smtClean="0"/>
              <a:t>fichier</a:t>
            </a:r>
            <a:r>
              <a:rPr lang="en-US" dirty="0" smtClean="0"/>
              <a:t> .war </a:t>
            </a:r>
            <a:r>
              <a:rPr lang="en-US" dirty="0" err="1" smtClean="0"/>
              <a:t>depuis</a:t>
            </a:r>
            <a:r>
              <a:rPr lang="en-US" dirty="0" smtClean="0"/>
              <a:t> un service OEABL avec le code source et les services </a:t>
            </a:r>
            <a:r>
              <a:rPr lang="en-US" dirty="0" err="1" smtClean="0"/>
              <a:t>inclus</a:t>
            </a:r>
            <a:endParaRPr lang="en-US" dirty="0" smtClean="0"/>
          </a:p>
          <a:p>
            <a:r>
              <a:rPr lang="en-US" b="1" dirty="0" err="1" smtClean="0"/>
              <a:t>Déploiement</a:t>
            </a:r>
            <a:r>
              <a:rPr lang="en-US" b="1" dirty="0" smtClean="0"/>
              <a:t> instance PASOE </a:t>
            </a:r>
            <a:r>
              <a:rPr lang="en-US" b="1" dirty="0" err="1" smtClean="0"/>
              <a:t>en</a:t>
            </a:r>
            <a:r>
              <a:rPr lang="en-US" b="1" dirty="0" smtClean="0"/>
              <a:t> </a:t>
            </a:r>
            <a:r>
              <a:rPr lang="en-US" b="1" dirty="0" err="1" smtClean="0"/>
              <a:t>tant</a:t>
            </a:r>
            <a:r>
              <a:rPr lang="en-US" b="1" dirty="0" smtClean="0"/>
              <a:t> </a:t>
            </a:r>
            <a:r>
              <a:rPr lang="en-US" b="1" dirty="0" err="1" smtClean="0"/>
              <a:t>que</a:t>
            </a:r>
            <a:r>
              <a:rPr lang="en-US" b="1" dirty="0" smtClean="0"/>
              <a:t> </a:t>
            </a:r>
            <a:r>
              <a:rPr lang="en-US" b="1" dirty="0" err="1" smtClean="0"/>
              <a:t>fichier</a:t>
            </a:r>
            <a:r>
              <a:rPr lang="en-US" b="1" dirty="0" smtClean="0"/>
              <a:t> ZIP avec les services </a:t>
            </a:r>
            <a:r>
              <a:rPr lang="en-US" b="1" dirty="0" err="1" smtClean="0"/>
              <a:t>préinstallés</a:t>
            </a:r>
            <a:r>
              <a:rPr lang="en-US" b="1" dirty="0" smtClean="0"/>
              <a:t> (</a:t>
            </a:r>
            <a:r>
              <a:rPr lang="en-US" b="1" dirty="0" err="1" smtClean="0"/>
              <a:t>manuel</a:t>
            </a:r>
            <a:r>
              <a:rPr lang="en-US" b="1" dirty="0" smtClean="0"/>
              <a:t>)</a:t>
            </a:r>
          </a:p>
        </p:txBody>
      </p:sp>
    </p:spTree>
    <p:extLst>
      <p:ext uri="{BB962C8B-B14F-4D97-AF65-F5344CB8AC3E}">
        <p14:creationId xmlns:p14="http://schemas.microsoft.com/office/powerpoint/2010/main" val="1451294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Performance and Scalability</a:t>
            </a:r>
          </a:p>
        </p:txBody>
      </p:sp>
    </p:spTree>
    <p:extLst>
      <p:ext uri="{BB962C8B-B14F-4D97-AF65-F5344CB8AC3E}">
        <p14:creationId xmlns:p14="http://schemas.microsoft.com/office/powerpoint/2010/main" val="384907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Pacific Application Server for OpenEdge - Performance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821868094"/>
              </p:ext>
            </p:extLst>
          </p:nvPr>
        </p:nvGraphicFramePr>
        <p:xfrm>
          <a:off x="752358" y="1701929"/>
          <a:ext cx="10770574" cy="4002352"/>
        </p:xfrm>
        <a:graphic>
          <a:graphicData uri="http://schemas.openxmlformats.org/drawingml/2006/table">
            <a:tbl>
              <a:tblPr firstRow="1" bandRow="1">
                <a:tableStyleId>{6E25E649-3F16-4E02-A733-19D2CDBF48F0}</a:tableStyleId>
              </a:tblPr>
              <a:tblGrid>
                <a:gridCol w="722181"/>
                <a:gridCol w="3035368"/>
                <a:gridCol w="3009420"/>
                <a:gridCol w="2109281"/>
                <a:gridCol w="1894324"/>
              </a:tblGrid>
              <a:tr h="454574">
                <a:tc gridSpan="2">
                  <a:txBody>
                    <a:bodyPr/>
                    <a:lstStyle/>
                    <a:p>
                      <a:endParaRPr lang="en-US" dirty="0"/>
                    </a:p>
                  </a:txBody>
                  <a:tcPr marL="121888" marR="121888"/>
                </a:tc>
                <a:tc hMerge="1">
                  <a:txBody>
                    <a:bodyPr/>
                    <a:lstStyle/>
                    <a:p>
                      <a:endParaRPr lang="en-US"/>
                    </a:p>
                  </a:txBody>
                  <a:tcPr/>
                </a:tc>
                <a:tc>
                  <a:txBody>
                    <a:bodyPr/>
                    <a:lstStyle/>
                    <a:p>
                      <a:pPr algn="ctr"/>
                      <a:r>
                        <a:rPr lang="en-US" dirty="0" smtClean="0"/>
                        <a:t>Classic AppServer</a:t>
                      </a:r>
                      <a:endParaRPr lang="en-US" dirty="0"/>
                    </a:p>
                  </a:txBody>
                  <a:tcPr marL="121888" marR="121888"/>
                </a:tc>
                <a:tc>
                  <a:txBody>
                    <a:bodyPr/>
                    <a:lstStyle/>
                    <a:p>
                      <a:pPr algn="ctr"/>
                      <a:r>
                        <a:rPr lang="en-US" dirty="0" smtClean="0"/>
                        <a:t>PAS</a:t>
                      </a:r>
                      <a:r>
                        <a:rPr lang="en-US" baseline="0" dirty="0" smtClean="0"/>
                        <a:t> for OE</a:t>
                      </a:r>
                      <a:endParaRPr lang="en-US" dirty="0"/>
                    </a:p>
                  </a:txBody>
                  <a:tcPr marL="121888" marR="121888"/>
                </a:tc>
                <a:tc>
                  <a:txBody>
                    <a:bodyPr/>
                    <a:lstStyle/>
                    <a:p>
                      <a:pPr algn="ctr"/>
                      <a:r>
                        <a:rPr lang="en-US" dirty="0" smtClean="0"/>
                        <a:t>Difference</a:t>
                      </a:r>
                      <a:endParaRPr lang="en-US" dirty="0"/>
                    </a:p>
                  </a:txBody>
                  <a:tcPr marL="121888" marR="121888"/>
                </a:tc>
              </a:tr>
              <a:tr h="454574">
                <a:tc gridSpan="2">
                  <a:txBody>
                    <a:bodyPr/>
                    <a:lstStyle/>
                    <a:p>
                      <a:r>
                        <a:rPr lang="en-US" dirty="0" smtClean="0"/>
                        <a:t>Scalability</a:t>
                      </a:r>
                      <a:endParaRPr lang="en-US" dirty="0"/>
                    </a:p>
                  </a:txBody>
                  <a:tcPr marL="121888" marR="121888"/>
                </a:tc>
                <a:tc hMerge="1">
                  <a:txBody>
                    <a:bodyPr/>
                    <a:lstStyle/>
                    <a:p>
                      <a:endParaRPr lang="en-US"/>
                    </a:p>
                  </a:txBody>
                  <a:tcPr/>
                </a:tc>
                <a:tc>
                  <a:txBody>
                    <a:bodyPr/>
                    <a:lstStyle/>
                    <a:p>
                      <a:pPr algn="ctr"/>
                      <a:endParaRPr lang="en-US" dirty="0"/>
                    </a:p>
                  </a:txBody>
                  <a:tcPr marL="121888" marR="121888"/>
                </a:tc>
                <a:tc>
                  <a:txBody>
                    <a:bodyPr/>
                    <a:lstStyle/>
                    <a:p>
                      <a:pPr algn="ctr"/>
                      <a:endParaRPr lang="en-US"/>
                    </a:p>
                  </a:txBody>
                  <a:tcPr marL="121888" marR="121888"/>
                </a:tc>
                <a:tc>
                  <a:txBody>
                    <a:bodyPr/>
                    <a:lstStyle/>
                    <a:p>
                      <a:pPr algn="ctr"/>
                      <a:endParaRPr lang="en-US"/>
                    </a:p>
                  </a:txBody>
                  <a:tcPr marL="121888" marR="121888"/>
                </a:tc>
              </a:tr>
              <a:tr h="454574">
                <a:tc>
                  <a:txBody>
                    <a:bodyPr/>
                    <a:lstStyle/>
                    <a:p>
                      <a:endParaRPr lang="en-US" dirty="0"/>
                    </a:p>
                  </a:txBody>
                  <a:tcPr marL="121888" marR="121888"/>
                </a:tc>
                <a:tc>
                  <a:txBody>
                    <a:bodyPr/>
                    <a:lstStyle/>
                    <a:p>
                      <a:r>
                        <a:rPr lang="en-US" dirty="0" smtClean="0"/>
                        <a:t>Client</a:t>
                      </a:r>
                      <a:r>
                        <a:rPr lang="en-US" baseline="0" dirty="0" smtClean="0"/>
                        <a:t> </a:t>
                      </a:r>
                      <a:r>
                        <a:rPr lang="en-US" dirty="0" smtClean="0"/>
                        <a:t>connections</a:t>
                      </a:r>
                      <a:endParaRPr lang="en-US" dirty="0"/>
                    </a:p>
                  </a:txBody>
                  <a:tcPr marL="121888" marR="121888"/>
                </a:tc>
                <a:tc>
                  <a:txBody>
                    <a:bodyPr/>
                    <a:lstStyle/>
                    <a:p>
                      <a:pPr algn="ctr"/>
                      <a:r>
                        <a:rPr lang="en-US" dirty="0" smtClean="0"/>
                        <a:t>221</a:t>
                      </a:r>
                      <a:endParaRPr lang="en-US" dirty="0"/>
                    </a:p>
                  </a:txBody>
                  <a:tcPr marL="121888" marR="121888"/>
                </a:tc>
                <a:tc>
                  <a:txBody>
                    <a:bodyPr/>
                    <a:lstStyle/>
                    <a:p>
                      <a:pPr algn="ctr"/>
                      <a:r>
                        <a:rPr lang="en-US" dirty="0" smtClean="0"/>
                        <a:t>1312</a:t>
                      </a:r>
                      <a:endParaRPr lang="en-US" dirty="0"/>
                    </a:p>
                  </a:txBody>
                  <a:tcPr marL="121888" marR="121888"/>
                </a:tc>
                <a:tc>
                  <a:txBody>
                    <a:bodyPr/>
                    <a:lstStyle/>
                    <a:p>
                      <a:pPr algn="ctr"/>
                      <a:r>
                        <a:rPr lang="en-US" dirty="0" smtClean="0"/>
                        <a:t>493%</a:t>
                      </a:r>
                      <a:endParaRPr lang="en-US" dirty="0"/>
                    </a:p>
                  </a:txBody>
                  <a:tcPr marL="121888" marR="121888"/>
                </a:tc>
              </a:tr>
              <a:tr h="454574">
                <a:tc gridSpan="2">
                  <a:txBody>
                    <a:bodyPr/>
                    <a:lstStyle/>
                    <a:p>
                      <a:r>
                        <a:rPr lang="en-US" dirty="0" smtClean="0"/>
                        <a:t>Server Resources</a:t>
                      </a:r>
                      <a:endParaRPr lang="en-US" dirty="0"/>
                    </a:p>
                  </a:txBody>
                  <a:tcPr marL="121888" marR="121888"/>
                </a:tc>
                <a:tc hMerge="1">
                  <a:txBody>
                    <a:bodyPr/>
                    <a:lstStyle/>
                    <a:p>
                      <a:endParaRPr lang="en-US"/>
                    </a:p>
                  </a:txBody>
                  <a:tcPr/>
                </a:tc>
                <a:tc>
                  <a:txBody>
                    <a:bodyPr/>
                    <a:lstStyle/>
                    <a:p>
                      <a:pPr algn="ctr"/>
                      <a:endParaRPr lang="en-US" dirty="0"/>
                    </a:p>
                  </a:txBody>
                  <a:tcPr marL="121888" marR="121888"/>
                </a:tc>
                <a:tc>
                  <a:txBody>
                    <a:bodyPr/>
                    <a:lstStyle/>
                    <a:p>
                      <a:pPr algn="ctr"/>
                      <a:endParaRPr lang="en-US"/>
                    </a:p>
                  </a:txBody>
                  <a:tcPr marL="121888" marR="121888"/>
                </a:tc>
                <a:tc>
                  <a:txBody>
                    <a:bodyPr/>
                    <a:lstStyle/>
                    <a:p>
                      <a:pPr algn="ctr"/>
                      <a:endParaRPr lang="en-US" dirty="0"/>
                    </a:p>
                  </a:txBody>
                  <a:tcPr marL="121888" marR="121888"/>
                </a:tc>
              </a:tr>
              <a:tr h="454574">
                <a:tc>
                  <a:txBody>
                    <a:bodyPr/>
                    <a:lstStyle/>
                    <a:p>
                      <a:endParaRPr lang="en-US" dirty="0"/>
                    </a:p>
                  </a:txBody>
                  <a:tcPr marL="121888" marR="121888"/>
                </a:tc>
                <a:tc>
                  <a:txBody>
                    <a:bodyPr/>
                    <a:lstStyle/>
                    <a:p>
                      <a:r>
                        <a:rPr lang="en-US" dirty="0" smtClean="0"/>
                        <a:t>CPU</a:t>
                      </a:r>
                      <a:endParaRPr lang="en-US" dirty="0"/>
                    </a:p>
                  </a:txBody>
                  <a:tcPr marL="121888" marR="121888"/>
                </a:tc>
                <a:tc>
                  <a:txBody>
                    <a:bodyPr/>
                    <a:lstStyle/>
                    <a:p>
                      <a:pPr algn="ctr"/>
                      <a:r>
                        <a:rPr lang="en-US" dirty="0" smtClean="0"/>
                        <a:t>10 CPUs</a:t>
                      </a:r>
                      <a:endParaRPr lang="en-US" dirty="0"/>
                    </a:p>
                  </a:txBody>
                  <a:tcPr marL="121888" marR="121888"/>
                </a:tc>
                <a:tc>
                  <a:txBody>
                    <a:bodyPr/>
                    <a:lstStyle/>
                    <a:p>
                      <a:pPr algn="ctr"/>
                      <a:r>
                        <a:rPr lang="en-US" dirty="0" smtClean="0"/>
                        <a:t>5.2 CPUs</a:t>
                      </a:r>
                      <a:endParaRPr lang="en-US" dirty="0"/>
                    </a:p>
                  </a:txBody>
                  <a:tcPr marL="121888" marR="121888"/>
                </a:tc>
                <a:tc>
                  <a:txBody>
                    <a:bodyPr/>
                    <a:lstStyle/>
                    <a:p>
                      <a:pPr algn="ctr"/>
                      <a:r>
                        <a:rPr lang="en-US" dirty="0" smtClean="0"/>
                        <a:t>192%</a:t>
                      </a:r>
                      <a:endParaRPr lang="en-US" dirty="0"/>
                    </a:p>
                  </a:txBody>
                  <a:tcPr marL="121888" marR="121888"/>
                </a:tc>
              </a:tr>
              <a:tr h="454574">
                <a:tc>
                  <a:txBody>
                    <a:bodyPr/>
                    <a:lstStyle/>
                    <a:p>
                      <a:endParaRPr lang="en-US" dirty="0"/>
                    </a:p>
                  </a:txBody>
                  <a:tcPr marL="121888" marR="121888"/>
                </a:tc>
                <a:tc>
                  <a:txBody>
                    <a:bodyPr/>
                    <a:lstStyle/>
                    <a:p>
                      <a:r>
                        <a:rPr lang="en-US" dirty="0" smtClean="0"/>
                        <a:t>Memory</a:t>
                      </a:r>
                      <a:endParaRPr lang="en-US" dirty="0"/>
                    </a:p>
                  </a:txBody>
                  <a:tcPr marL="121888" marR="121888"/>
                </a:tc>
                <a:tc>
                  <a:txBody>
                    <a:bodyPr/>
                    <a:lstStyle/>
                    <a:p>
                      <a:pPr algn="ctr"/>
                      <a:r>
                        <a:rPr lang="en-US" dirty="0" smtClean="0"/>
                        <a:t>2.1</a:t>
                      </a:r>
                      <a:r>
                        <a:rPr lang="en-US" baseline="0" dirty="0" smtClean="0"/>
                        <a:t> G</a:t>
                      </a:r>
                      <a:r>
                        <a:rPr lang="en-US" dirty="0" smtClean="0"/>
                        <a:t>B</a:t>
                      </a:r>
                      <a:endParaRPr lang="en-US" dirty="0"/>
                    </a:p>
                  </a:txBody>
                  <a:tcPr marL="121888" marR="121888"/>
                </a:tc>
                <a:tc>
                  <a:txBody>
                    <a:bodyPr/>
                    <a:lstStyle/>
                    <a:p>
                      <a:pPr algn="ctr"/>
                      <a:r>
                        <a:rPr lang="en-US" dirty="0" smtClean="0"/>
                        <a:t>670 MB</a:t>
                      </a:r>
                      <a:endParaRPr lang="en-US" dirty="0"/>
                    </a:p>
                  </a:txBody>
                  <a:tcPr marL="121888" marR="121888"/>
                </a:tc>
                <a:tc>
                  <a:txBody>
                    <a:bodyPr/>
                    <a:lstStyle/>
                    <a:p>
                      <a:pPr algn="ctr"/>
                      <a:r>
                        <a:rPr lang="en-US" dirty="0" smtClean="0"/>
                        <a:t>313%</a:t>
                      </a:r>
                      <a:endParaRPr lang="en-US" dirty="0"/>
                    </a:p>
                  </a:txBody>
                  <a:tcPr marL="121888" marR="121888"/>
                </a:tc>
              </a:tr>
              <a:tr h="454574">
                <a:tc>
                  <a:txBody>
                    <a:bodyPr/>
                    <a:lstStyle/>
                    <a:p>
                      <a:endParaRPr lang="en-US" dirty="0"/>
                    </a:p>
                  </a:txBody>
                  <a:tcPr marL="121888" marR="121888"/>
                </a:tc>
                <a:tc>
                  <a:txBody>
                    <a:bodyPr/>
                    <a:lstStyle/>
                    <a:p>
                      <a:r>
                        <a:rPr lang="en-US" dirty="0" smtClean="0"/>
                        <a:t>Transactions</a:t>
                      </a:r>
                      <a:endParaRPr lang="en-US" dirty="0"/>
                    </a:p>
                  </a:txBody>
                  <a:tcPr marL="121888" marR="121888"/>
                </a:tc>
                <a:tc>
                  <a:txBody>
                    <a:bodyPr/>
                    <a:lstStyle/>
                    <a:p>
                      <a:pPr algn="ctr"/>
                      <a:r>
                        <a:rPr lang="en-US" dirty="0" smtClean="0"/>
                        <a:t>203 </a:t>
                      </a:r>
                      <a:r>
                        <a:rPr lang="en-US" dirty="0" err="1" smtClean="0"/>
                        <a:t>tps</a:t>
                      </a:r>
                      <a:endParaRPr lang="en-US" dirty="0"/>
                    </a:p>
                  </a:txBody>
                  <a:tcPr marL="121888" marR="121888"/>
                </a:tc>
                <a:tc>
                  <a:txBody>
                    <a:bodyPr/>
                    <a:lstStyle/>
                    <a:p>
                      <a:pPr algn="ctr"/>
                      <a:r>
                        <a:rPr lang="en-US" dirty="0" smtClean="0"/>
                        <a:t>1698 </a:t>
                      </a:r>
                      <a:r>
                        <a:rPr lang="en-US" dirty="0" err="1" smtClean="0"/>
                        <a:t>tps</a:t>
                      </a:r>
                      <a:endParaRPr lang="en-US" dirty="0"/>
                    </a:p>
                  </a:txBody>
                  <a:tcPr marL="121888" marR="121888"/>
                </a:tc>
                <a:tc>
                  <a:txBody>
                    <a:bodyPr/>
                    <a:lstStyle/>
                    <a:p>
                      <a:pPr algn="ctr"/>
                      <a:r>
                        <a:rPr lang="en-US" dirty="0" smtClean="0"/>
                        <a:t>736%</a:t>
                      </a:r>
                      <a:endParaRPr lang="en-US" dirty="0"/>
                    </a:p>
                  </a:txBody>
                  <a:tcPr marL="121888" marR="121888"/>
                </a:tc>
              </a:tr>
              <a:tr h="454574">
                <a:tc gridSpan="2">
                  <a:txBody>
                    <a:bodyPr/>
                    <a:lstStyle/>
                    <a:p>
                      <a:r>
                        <a:rPr lang="en-US" dirty="0" smtClean="0"/>
                        <a:t>C</a:t>
                      </a:r>
                      <a:r>
                        <a:rPr lang="en-US" baseline="0" dirty="0" smtClean="0"/>
                        <a:t>lient performance</a:t>
                      </a:r>
                      <a:endParaRPr lang="en-US" dirty="0"/>
                    </a:p>
                  </a:txBody>
                  <a:tcPr marL="121888" marR="121888"/>
                </a:tc>
                <a:tc hMerge="1">
                  <a:txBody>
                    <a:bodyPr/>
                    <a:lstStyle/>
                    <a:p>
                      <a:endParaRPr lang="en-US"/>
                    </a:p>
                  </a:txBody>
                  <a:tcPr/>
                </a:tc>
                <a:tc>
                  <a:txBody>
                    <a:bodyPr/>
                    <a:lstStyle/>
                    <a:p>
                      <a:pPr algn="ctr"/>
                      <a:endParaRPr lang="en-US"/>
                    </a:p>
                  </a:txBody>
                  <a:tcPr marL="121888" marR="121888"/>
                </a:tc>
                <a:tc>
                  <a:txBody>
                    <a:bodyPr/>
                    <a:lstStyle/>
                    <a:p>
                      <a:pPr algn="ctr"/>
                      <a:endParaRPr lang="en-US" dirty="0"/>
                    </a:p>
                  </a:txBody>
                  <a:tcPr marL="121888" marR="121888"/>
                </a:tc>
                <a:tc>
                  <a:txBody>
                    <a:bodyPr/>
                    <a:lstStyle/>
                    <a:p>
                      <a:pPr algn="ctr"/>
                      <a:endParaRPr lang="en-US" dirty="0"/>
                    </a:p>
                  </a:txBody>
                  <a:tcPr marL="121888" marR="121888"/>
                </a:tc>
              </a:tr>
              <a:tr h="351402">
                <a:tc>
                  <a:txBody>
                    <a:bodyPr/>
                    <a:lstStyle/>
                    <a:p>
                      <a:endParaRPr lang="en-US" dirty="0"/>
                    </a:p>
                  </a:txBody>
                  <a:tcPr marL="121888" marR="121888"/>
                </a:tc>
                <a:tc>
                  <a:txBody>
                    <a:bodyPr/>
                    <a:lstStyle/>
                    <a:p>
                      <a:r>
                        <a:rPr lang="en-US" dirty="0" smtClean="0"/>
                        <a:t>OpenEdge</a:t>
                      </a:r>
                      <a:endParaRPr lang="en-US" dirty="0"/>
                    </a:p>
                  </a:txBody>
                  <a:tcPr marL="121888" marR="121888"/>
                </a:tc>
                <a:tc>
                  <a:txBody>
                    <a:bodyPr/>
                    <a:lstStyle/>
                    <a:p>
                      <a:pPr algn="ctr"/>
                      <a:r>
                        <a:rPr lang="en-US" dirty="0" smtClean="0"/>
                        <a:t>472ms</a:t>
                      </a:r>
                      <a:endParaRPr lang="en-US" dirty="0"/>
                    </a:p>
                  </a:txBody>
                  <a:tcPr marL="121888" marR="121888"/>
                </a:tc>
                <a:tc>
                  <a:txBody>
                    <a:bodyPr/>
                    <a:lstStyle/>
                    <a:p>
                      <a:pPr algn="ctr"/>
                      <a:r>
                        <a:rPr lang="en-US" dirty="0" smtClean="0"/>
                        <a:t>340ms</a:t>
                      </a:r>
                      <a:endParaRPr lang="en-US" dirty="0"/>
                    </a:p>
                  </a:txBody>
                  <a:tcPr marL="121888" marR="121888"/>
                </a:tc>
                <a:tc>
                  <a:txBody>
                    <a:bodyPr/>
                    <a:lstStyle/>
                    <a:p>
                      <a:pPr algn="ctr"/>
                      <a:r>
                        <a:rPr lang="en-US" smtClean="0"/>
                        <a:t>138%</a:t>
                      </a:r>
                      <a:endParaRPr lang="en-US" dirty="0"/>
                    </a:p>
                  </a:txBody>
                  <a:tcPr marL="121888" marR="121888"/>
                </a:tc>
              </a:tr>
            </a:tbl>
          </a:graphicData>
        </a:graphic>
      </p:graphicFrame>
    </p:spTree>
    <p:extLst>
      <p:ext uri="{BB962C8B-B14F-4D97-AF65-F5344CB8AC3E}">
        <p14:creationId xmlns:p14="http://schemas.microsoft.com/office/powerpoint/2010/main" val="2114329315"/>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Améliorations</a:t>
            </a:r>
            <a:r>
              <a:rPr lang="en-US" dirty="0" smtClean="0"/>
              <a:t> de performance et de </a:t>
            </a:r>
            <a:r>
              <a:rPr lang="en-US" dirty="0" err="1" smtClean="0"/>
              <a:t>montée</a:t>
            </a:r>
            <a:r>
              <a:rPr lang="en-US" dirty="0" smtClean="0"/>
              <a:t> </a:t>
            </a:r>
            <a:r>
              <a:rPr lang="en-US" dirty="0" err="1" smtClean="0"/>
              <a:t>en</a:t>
            </a:r>
            <a:r>
              <a:rPr lang="en-US" dirty="0" smtClean="0"/>
              <a:t> charge</a:t>
            </a:r>
            <a:endParaRPr lang="en-US" dirty="0"/>
          </a:p>
        </p:txBody>
      </p:sp>
      <p:sp>
        <p:nvSpPr>
          <p:cNvPr id="3" name="Content Placeholder 2"/>
          <p:cNvSpPr>
            <a:spLocks noGrp="1"/>
          </p:cNvSpPr>
          <p:nvPr>
            <p:ph idx="1"/>
          </p:nvPr>
        </p:nvSpPr>
        <p:spPr/>
        <p:txBody>
          <a:bodyPr/>
          <a:lstStyle/>
          <a:p>
            <a:r>
              <a:rPr lang="en-US" dirty="0" smtClean="0"/>
              <a:t>Threads vs Processes</a:t>
            </a:r>
          </a:p>
          <a:p>
            <a:pPr lvl="1"/>
            <a:r>
              <a:rPr lang="en-US" dirty="0" smtClean="0"/>
              <a:t>Un </a:t>
            </a:r>
            <a:r>
              <a:rPr lang="en-US" dirty="0" err="1" smtClean="0"/>
              <a:t>processus</a:t>
            </a:r>
            <a:r>
              <a:rPr lang="en-US" dirty="0" smtClean="0"/>
              <a:t> multi-</a:t>
            </a:r>
            <a:r>
              <a:rPr lang="en-US" dirty="0" err="1" smtClean="0"/>
              <a:t>threadé</a:t>
            </a:r>
            <a:r>
              <a:rPr lang="en-US" dirty="0" smtClean="0"/>
              <a:t> </a:t>
            </a:r>
            <a:r>
              <a:rPr lang="en-US" dirty="0" err="1" smtClean="0"/>
              <a:t>supporte</a:t>
            </a:r>
            <a:r>
              <a:rPr lang="en-US" dirty="0" smtClean="0"/>
              <a:t> </a:t>
            </a:r>
            <a:r>
              <a:rPr lang="en-US" dirty="0" err="1" smtClean="0"/>
              <a:t>plusieurs</a:t>
            </a:r>
            <a:r>
              <a:rPr lang="en-US" dirty="0" smtClean="0"/>
              <a:t> sessions ABL </a:t>
            </a:r>
            <a:r>
              <a:rPr lang="en-US" dirty="0" err="1" smtClean="0"/>
              <a:t>simulltanées</a:t>
            </a:r>
            <a:endParaRPr lang="en-US" dirty="0" smtClean="0"/>
          </a:p>
          <a:p>
            <a:pPr lvl="1"/>
            <a:r>
              <a:rPr lang="en-US" dirty="0" smtClean="0"/>
              <a:t>Un process single-thread ne </a:t>
            </a:r>
            <a:r>
              <a:rPr lang="en-US" dirty="0" err="1" smtClean="0"/>
              <a:t>supporte</a:t>
            </a:r>
            <a:r>
              <a:rPr lang="en-US" dirty="0" smtClean="0"/>
              <a:t> </a:t>
            </a:r>
            <a:r>
              <a:rPr lang="en-US" dirty="0" err="1" smtClean="0"/>
              <a:t>qu’une</a:t>
            </a:r>
            <a:r>
              <a:rPr lang="en-US" dirty="0" smtClean="0"/>
              <a:t> </a:t>
            </a:r>
            <a:r>
              <a:rPr lang="en-US" dirty="0" err="1" smtClean="0"/>
              <a:t>seule</a:t>
            </a:r>
            <a:r>
              <a:rPr lang="en-US" dirty="0" smtClean="0"/>
              <a:t> session ABL</a:t>
            </a:r>
          </a:p>
          <a:p>
            <a:r>
              <a:rPr lang="en-US" dirty="0" err="1" smtClean="0"/>
              <a:t>Gestionnaire</a:t>
            </a:r>
            <a:r>
              <a:rPr lang="en-US" dirty="0" smtClean="0"/>
              <a:t> de sessions </a:t>
            </a:r>
            <a:r>
              <a:rPr lang="en-US" dirty="0" err="1" smtClean="0"/>
              <a:t>intégré</a:t>
            </a:r>
            <a:r>
              <a:rPr lang="en-US" dirty="0" smtClean="0"/>
              <a:t> à Tomcat</a:t>
            </a:r>
          </a:p>
          <a:p>
            <a:pPr lvl="1"/>
            <a:r>
              <a:rPr lang="en-US" dirty="0" smtClean="0"/>
              <a:t>Plus de </a:t>
            </a:r>
            <a:r>
              <a:rPr lang="en-US" dirty="0" err="1" smtClean="0"/>
              <a:t>processus</a:t>
            </a:r>
            <a:r>
              <a:rPr lang="en-US" dirty="0" smtClean="0"/>
              <a:t> Java </a:t>
            </a:r>
            <a:r>
              <a:rPr lang="en-US" dirty="0" err="1" smtClean="0"/>
              <a:t>Ubroker</a:t>
            </a:r>
            <a:r>
              <a:rPr lang="en-US" dirty="0" smtClean="0"/>
              <a:t> </a:t>
            </a:r>
            <a:r>
              <a:rPr lang="en-US" dirty="0" err="1" smtClean="0"/>
              <a:t>séparé</a:t>
            </a:r>
            <a:endParaRPr lang="en-US" dirty="0" smtClean="0"/>
          </a:p>
          <a:p>
            <a:pPr lvl="1"/>
            <a:r>
              <a:rPr lang="en-US" dirty="0" err="1" smtClean="0"/>
              <a:t>Une</a:t>
            </a:r>
            <a:r>
              <a:rPr lang="en-US" dirty="0" smtClean="0"/>
              <a:t> </a:t>
            </a:r>
            <a:r>
              <a:rPr lang="en-US" dirty="0" err="1" smtClean="0"/>
              <a:t>couche</a:t>
            </a:r>
            <a:r>
              <a:rPr lang="en-US" dirty="0" smtClean="0"/>
              <a:t> </a:t>
            </a:r>
            <a:r>
              <a:rPr lang="en-US" dirty="0" err="1" smtClean="0"/>
              <a:t>réseau</a:t>
            </a:r>
            <a:r>
              <a:rPr lang="en-US" dirty="0" smtClean="0"/>
              <a:t> </a:t>
            </a:r>
            <a:r>
              <a:rPr lang="en-US" dirty="0" err="1" smtClean="0"/>
              <a:t>en</a:t>
            </a:r>
            <a:r>
              <a:rPr lang="en-US" dirty="0" smtClean="0"/>
              <a:t> </a:t>
            </a:r>
            <a:r>
              <a:rPr lang="en-US" dirty="0" err="1" smtClean="0"/>
              <a:t>moins</a:t>
            </a:r>
            <a:endParaRPr lang="en-US" dirty="0" smtClean="0"/>
          </a:p>
          <a:p>
            <a:r>
              <a:rPr lang="en-US" dirty="0" err="1" smtClean="0"/>
              <a:t>Nombre</a:t>
            </a:r>
            <a:r>
              <a:rPr lang="en-US" dirty="0" smtClean="0"/>
              <a:t> initial de sessions </a:t>
            </a:r>
            <a:r>
              <a:rPr lang="en-US" dirty="0" err="1" smtClean="0"/>
              <a:t>créé</a:t>
            </a:r>
            <a:r>
              <a:rPr lang="en-US" dirty="0" smtClean="0"/>
              <a:t> au </a:t>
            </a:r>
            <a:r>
              <a:rPr lang="en-US" dirty="0" err="1" smtClean="0"/>
              <a:t>démarrage</a:t>
            </a:r>
            <a:endParaRPr lang="en-US" dirty="0" smtClean="0"/>
          </a:p>
          <a:p>
            <a:pPr lvl="1"/>
            <a:r>
              <a:rPr lang="en-US" dirty="0" err="1" smtClean="0"/>
              <a:t>numInitialSessions</a:t>
            </a:r>
            <a:r>
              <a:rPr lang="en-US" dirty="0" smtClean="0"/>
              <a:t> -&gt; </a:t>
            </a:r>
            <a:r>
              <a:rPr lang="en-US" dirty="0" err="1" smtClean="0"/>
              <a:t>numInitialAgents</a:t>
            </a:r>
            <a:endParaRPr lang="en-US" dirty="0" smtClean="0"/>
          </a:p>
          <a:p>
            <a:pPr lvl="1"/>
            <a:r>
              <a:rPr lang="en-US" dirty="0" err="1" smtClean="0"/>
              <a:t>Gestion</a:t>
            </a:r>
            <a:r>
              <a:rPr lang="en-US" dirty="0" smtClean="0"/>
              <a:t> plus simple d’un grand </a:t>
            </a:r>
            <a:r>
              <a:rPr lang="en-US" dirty="0" err="1" smtClean="0"/>
              <a:t>nombre</a:t>
            </a:r>
            <a:r>
              <a:rPr lang="en-US" dirty="0" smtClean="0"/>
              <a:t> de </a:t>
            </a:r>
            <a:r>
              <a:rPr lang="en-US" dirty="0" err="1" smtClean="0"/>
              <a:t>connexions</a:t>
            </a:r>
            <a:endParaRPr lang="en-US" dirty="0"/>
          </a:p>
        </p:txBody>
      </p:sp>
    </p:spTree>
    <p:extLst>
      <p:ext uri="{BB962C8B-B14F-4D97-AF65-F5344CB8AC3E}">
        <p14:creationId xmlns:p14="http://schemas.microsoft.com/office/powerpoint/2010/main" val="2327218009"/>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43558" y="366713"/>
            <a:ext cx="9569450" cy="431800"/>
          </a:xfrm>
        </p:spPr>
        <p:txBody>
          <a:bodyPr/>
          <a:lstStyle/>
          <a:p>
            <a:r>
              <a:rPr lang="en-US" dirty="0" smtClean="0">
                <a:solidFill>
                  <a:srgbClr val="FFFFFF"/>
                </a:solidFill>
              </a:rPr>
              <a:t>Early Access Available</a:t>
            </a:r>
            <a:endParaRPr lang="en-US" dirty="0">
              <a:solidFill>
                <a:srgbClr val="FFFFFF"/>
              </a:solidFill>
            </a:endParaRPr>
          </a:p>
        </p:txBody>
      </p:sp>
      <p:sp>
        <p:nvSpPr>
          <p:cNvPr id="3" name="Content Placeholder 2"/>
          <p:cNvSpPr>
            <a:spLocks noGrp="1"/>
          </p:cNvSpPr>
          <p:nvPr>
            <p:ph idx="4294967295"/>
          </p:nvPr>
        </p:nvSpPr>
        <p:spPr>
          <a:xfrm>
            <a:off x="0" y="2098675"/>
            <a:ext cx="12188825" cy="4405313"/>
          </a:xfrm>
        </p:spPr>
        <p:txBody>
          <a:bodyPr/>
          <a:lstStyle/>
          <a:p>
            <a:pPr algn="ctr">
              <a:buNone/>
            </a:pPr>
            <a:r>
              <a:rPr lang="en-US" sz="4000" dirty="0" smtClean="0">
                <a:solidFill>
                  <a:srgbClr val="FFFFFF"/>
                </a:solidFill>
              </a:rPr>
              <a:t>Interested? </a:t>
            </a:r>
          </a:p>
          <a:p>
            <a:pPr algn="ctr">
              <a:buNone/>
            </a:pPr>
            <a:r>
              <a:rPr lang="en-US" sz="4000" dirty="0" smtClean="0">
                <a:solidFill>
                  <a:srgbClr val="FFFFFF"/>
                </a:solidFill>
              </a:rPr>
              <a:t>Contact </a:t>
            </a:r>
            <a:br>
              <a:rPr lang="en-US" sz="4000" dirty="0" smtClean="0">
                <a:solidFill>
                  <a:srgbClr val="FFFFFF"/>
                </a:solidFill>
              </a:rPr>
            </a:br>
            <a:r>
              <a:rPr lang="en-US" sz="4000" u="sng" dirty="0" smtClean="0">
                <a:solidFill>
                  <a:srgbClr val="FFFFFF"/>
                </a:solidFill>
                <a:hlinkClick r:id="rId2"/>
              </a:rPr>
              <a:t>Early</a:t>
            </a:r>
            <a:r>
              <a:rPr lang="en-US" sz="4000" u="sng" dirty="0">
                <a:solidFill>
                  <a:srgbClr val="FFFFFF"/>
                </a:solidFill>
                <a:hlinkClick r:id="rId2"/>
              </a:rPr>
              <a:t>-Software-Admin@progress.com</a:t>
            </a:r>
            <a:endParaRPr lang="en-US" sz="4000" dirty="0">
              <a:solidFill>
                <a:srgbClr val="FFFFFF"/>
              </a:solidFill>
            </a:endParaRPr>
          </a:p>
          <a:p>
            <a:pPr algn="ctr">
              <a:buNone/>
            </a:pPr>
            <a:endParaRPr lang="en-US" sz="4000" dirty="0">
              <a:solidFill>
                <a:srgbClr val="FFFFFF"/>
              </a:solidFill>
            </a:endParaRPr>
          </a:p>
        </p:txBody>
      </p:sp>
    </p:spTree>
    <p:extLst>
      <p:ext uri="{BB962C8B-B14F-4D97-AF65-F5344CB8AC3E}">
        <p14:creationId xmlns:p14="http://schemas.microsoft.com/office/powerpoint/2010/main" val="2406021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4279607" y="5505259"/>
            <a:ext cx="3240510" cy="522883"/>
          </a:xfrm>
          <a:prstGeom prst="rect">
            <a:avLst/>
          </a:prstGeom>
          <a:noFill/>
          <a:ln w="12700">
            <a:noFill/>
            <a:miter lim="800000"/>
            <a:headEnd/>
            <a:tailEnd/>
          </a:ln>
        </p:spPr>
        <p:txBody>
          <a:bodyPr wrap="none" anchor="ctr">
            <a:spAutoFit/>
          </a:bodyPr>
          <a:lstStyle/>
          <a:p>
            <a:r>
              <a:rPr lang="en-US" sz="2800" dirty="0">
                <a:solidFill>
                  <a:schemeClr val="bg1"/>
                </a:solidFill>
              </a:rPr>
              <a:t>D I S C L A I M E R</a:t>
            </a:r>
          </a:p>
        </p:txBody>
      </p:sp>
      <p:sp>
        <p:nvSpPr>
          <p:cNvPr id="2" name="Title 1"/>
          <p:cNvSpPr>
            <a:spLocks noGrp="1"/>
          </p:cNvSpPr>
          <p:nvPr>
            <p:ph type="title"/>
          </p:nvPr>
        </p:nvSpPr>
        <p:spPr/>
        <p:txBody>
          <a:bodyPr/>
          <a:lstStyle/>
          <a:p>
            <a:r>
              <a:rPr lang="en-US" dirty="0" smtClean="0"/>
              <a:t>Disclaimer 2</a:t>
            </a:r>
            <a:endParaRPr lang="en-US" dirty="0"/>
          </a:p>
        </p:txBody>
      </p:sp>
      <p:sp>
        <p:nvSpPr>
          <p:cNvPr id="4" name="Content Placeholder 3"/>
          <p:cNvSpPr>
            <a:spLocks noGrp="1"/>
          </p:cNvSpPr>
          <p:nvPr>
            <p:ph idx="1"/>
          </p:nvPr>
        </p:nvSpPr>
        <p:spPr/>
        <p:txBody>
          <a:bodyPr/>
          <a:lstStyle/>
          <a:p>
            <a:pPr marL="457200" indent="-457200">
              <a:buFont typeface="Wingdings" charset="2"/>
              <a:buChar char="§"/>
            </a:pPr>
            <a:r>
              <a:rPr lang="en-US" dirty="0" err="1" smtClean="0">
                <a:latin typeface="Arial"/>
                <a:cs typeface="Arial"/>
              </a:rPr>
              <a:t>Cette</a:t>
            </a:r>
            <a:r>
              <a:rPr lang="en-US" dirty="0" smtClean="0">
                <a:latin typeface="Arial"/>
                <a:cs typeface="Arial"/>
              </a:rPr>
              <a:t> presentation </a:t>
            </a:r>
            <a:r>
              <a:rPr lang="en-US" dirty="0" err="1" smtClean="0">
                <a:latin typeface="Arial"/>
                <a:cs typeface="Arial"/>
              </a:rPr>
              <a:t>n’est</a:t>
            </a:r>
            <a:r>
              <a:rPr lang="en-US" dirty="0" smtClean="0">
                <a:latin typeface="Arial"/>
                <a:cs typeface="Arial"/>
              </a:rPr>
              <a:t> pas </a:t>
            </a:r>
            <a:r>
              <a:rPr lang="en-US" dirty="0" err="1" smtClean="0">
                <a:latin typeface="Arial"/>
                <a:cs typeface="Arial"/>
              </a:rPr>
              <a:t>délivrée</a:t>
            </a:r>
            <a:r>
              <a:rPr lang="en-US" dirty="0" smtClean="0">
                <a:latin typeface="Arial"/>
                <a:cs typeface="Arial"/>
              </a:rPr>
              <a:t> par </a:t>
            </a:r>
            <a:r>
              <a:rPr lang="en-US" dirty="0" err="1" smtClean="0">
                <a:latin typeface="Arial"/>
                <a:cs typeface="Arial"/>
              </a:rPr>
              <a:t>une</a:t>
            </a:r>
            <a:r>
              <a:rPr lang="en-US" dirty="0" smtClean="0">
                <a:latin typeface="Arial"/>
                <a:cs typeface="Arial"/>
              </a:rPr>
              <a:t> </a:t>
            </a:r>
            <a:r>
              <a:rPr lang="en-US" dirty="0" err="1" smtClean="0">
                <a:latin typeface="Arial"/>
                <a:cs typeface="Arial"/>
              </a:rPr>
              <a:t>personne</a:t>
            </a:r>
            <a:r>
              <a:rPr lang="en-US" dirty="0" smtClean="0">
                <a:latin typeface="Arial"/>
                <a:cs typeface="Arial"/>
              </a:rPr>
              <a:t> de Progress Software, </a:t>
            </a:r>
            <a:r>
              <a:rPr lang="en-US" dirty="0" err="1" smtClean="0">
                <a:latin typeface="Arial"/>
                <a:cs typeface="Arial"/>
              </a:rPr>
              <a:t>donc</a:t>
            </a:r>
            <a:r>
              <a:rPr lang="en-US" dirty="0" smtClean="0">
                <a:latin typeface="Arial"/>
                <a:cs typeface="Arial"/>
              </a:rPr>
              <a:t> les </a:t>
            </a:r>
            <a:r>
              <a:rPr lang="en-US" dirty="0" err="1" smtClean="0">
                <a:latin typeface="Arial"/>
                <a:cs typeface="Arial"/>
              </a:rPr>
              <a:t>informations</a:t>
            </a:r>
            <a:r>
              <a:rPr lang="en-US" dirty="0" smtClean="0">
                <a:latin typeface="Arial"/>
                <a:cs typeface="Arial"/>
              </a:rPr>
              <a:t> </a:t>
            </a:r>
            <a:r>
              <a:rPr lang="en-US" dirty="0" err="1" smtClean="0">
                <a:latin typeface="Arial"/>
                <a:cs typeface="Arial"/>
              </a:rPr>
              <a:t>contenues</a:t>
            </a:r>
            <a:r>
              <a:rPr lang="en-US" dirty="0" smtClean="0">
                <a:latin typeface="Arial"/>
                <a:cs typeface="Arial"/>
              </a:rPr>
              <a:t> </a:t>
            </a:r>
            <a:r>
              <a:rPr lang="en-US" dirty="0" err="1" smtClean="0">
                <a:latin typeface="Arial"/>
                <a:cs typeface="Arial"/>
              </a:rPr>
              <a:t>dans</a:t>
            </a:r>
            <a:r>
              <a:rPr lang="en-US" dirty="0" smtClean="0">
                <a:latin typeface="Arial"/>
                <a:cs typeface="Arial"/>
              </a:rPr>
              <a:t> </a:t>
            </a:r>
            <a:r>
              <a:rPr lang="en-US" dirty="0" err="1" smtClean="0">
                <a:latin typeface="Arial"/>
                <a:cs typeface="Arial"/>
              </a:rPr>
              <a:t>ces</a:t>
            </a:r>
            <a:r>
              <a:rPr lang="en-US" dirty="0" smtClean="0">
                <a:latin typeface="Arial"/>
                <a:cs typeface="Arial"/>
              </a:rPr>
              <a:t> slides </a:t>
            </a:r>
            <a:r>
              <a:rPr lang="en-US" dirty="0" err="1" smtClean="0">
                <a:latin typeface="Arial"/>
                <a:cs typeface="Arial"/>
              </a:rPr>
              <a:t>sont</a:t>
            </a:r>
            <a:r>
              <a:rPr lang="en-US" dirty="0" smtClean="0">
                <a:latin typeface="Arial"/>
                <a:cs typeface="Arial"/>
              </a:rPr>
              <a:t> à </a:t>
            </a:r>
            <a:r>
              <a:rPr lang="en-US" dirty="0" err="1" smtClean="0">
                <a:latin typeface="Arial"/>
                <a:cs typeface="Arial"/>
              </a:rPr>
              <a:t>prendre</a:t>
            </a:r>
            <a:r>
              <a:rPr lang="en-US" dirty="0" smtClean="0">
                <a:latin typeface="Arial"/>
                <a:cs typeface="Arial"/>
              </a:rPr>
              <a:t> avec encore plus de </a:t>
            </a:r>
            <a:r>
              <a:rPr lang="en-US" dirty="0" err="1" smtClean="0">
                <a:latin typeface="Arial"/>
                <a:cs typeface="Arial"/>
              </a:rPr>
              <a:t>pincettes</a:t>
            </a:r>
            <a:endParaRPr lang="en-US" dirty="0" smtClean="0">
              <a:latin typeface="Arial"/>
              <a:cs typeface="Arial"/>
            </a:endParaRPr>
          </a:p>
          <a:p>
            <a:pPr marL="457200" indent="-457200">
              <a:buFont typeface="Wingdings" charset="2"/>
              <a:buChar char="§"/>
            </a:pPr>
            <a:endParaRPr lang="en-US" dirty="0">
              <a:latin typeface="Arial"/>
              <a:cs typeface="Arial"/>
            </a:endParaRPr>
          </a:p>
          <a:p>
            <a:pPr marL="457200" indent="-457200">
              <a:buFont typeface="Wingdings" charset="2"/>
              <a:buChar char="§"/>
            </a:pPr>
            <a:r>
              <a:rPr lang="en-US" dirty="0" smtClean="0">
                <a:latin typeface="Arial"/>
                <a:cs typeface="Arial"/>
              </a:rPr>
              <a:t>Pour tout reclamation, </a:t>
            </a:r>
            <a:r>
              <a:rPr lang="en-US" dirty="0" err="1" smtClean="0">
                <a:latin typeface="Arial"/>
                <a:cs typeface="Arial"/>
              </a:rPr>
              <a:t>contactez</a:t>
            </a:r>
            <a:r>
              <a:rPr lang="en-US" dirty="0" smtClean="0">
                <a:latin typeface="Arial"/>
                <a:cs typeface="Arial"/>
              </a:rPr>
              <a:t> </a:t>
            </a:r>
            <a:r>
              <a:rPr lang="en-US" dirty="0" err="1" smtClean="0">
                <a:latin typeface="Arial"/>
                <a:cs typeface="Arial"/>
              </a:rPr>
              <a:t>directement</a:t>
            </a:r>
            <a:r>
              <a:rPr lang="en-US" dirty="0" smtClean="0">
                <a:latin typeface="Arial"/>
                <a:cs typeface="Arial"/>
              </a:rPr>
              <a:t> Laurent </a:t>
            </a:r>
            <a:r>
              <a:rPr lang="en-US" dirty="0" err="1" smtClean="0">
                <a:latin typeface="Arial"/>
                <a:cs typeface="Arial"/>
              </a:rPr>
              <a:t>Kieffer</a:t>
            </a:r>
            <a:r>
              <a:rPr lang="en-US" dirty="0" smtClean="0">
                <a:latin typeface="Arial"/>
                <a:cs typeface="Arial"/>
              </a:rPr>
              <a:t> </a:t>
            </a:r>
            <a:r>
              <a:rPr lang="en-US" dirty="0" smtClean="0">
                <a:latin typeface="Arial"/>
                <a:cs typeface="Arial"/>
                <a:sym typeface="Wingdings" panose="05000000000000000000" pitchFamily="2" charset="2"/>
              </a:rPr>
              <a:t></a:t>
            </a:r>
            <a:endParaRPr lang="en-US" dirty="0">
              <a:latin typeface="Arial"/>
              <a:cs typeface="Arial"/>
            </a:endParaRPr>
          </a:p>
        </p:txBody>
      </p:sp>
    </p:spTree>
    <p:extLst>
      <p:ext uri="{BB962C8B-B14F-4D97-AF65-F5344CB8AC3E}">
        <p14:creationId xmlns:p14="http://schemas.microsoft.com/office/powerpoint/2010/main" val="21187485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4">
                                            <p:txEl>
                                              <p:pRg st="0" end="0"/>
                                            </p:txEl>
                                          </p:spTgt>
                                        </p:tgtEl>
                                      </p:cBhvr>
                                    </p:animEffect>
                                    <p:set>
                                      <p:cBhvr>
                                        <p:cTn id="7"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4">
                                            <p:txEl>
                                              <p:pRg st="2" end="2"/>
                                            </p:txEl>
                                          </p:spTgt>
                                        </p:tgtEl>
                                      </p:cBhvr>
                                    </p:animEffect>
                                    <p:set>
                                      <p:cBhvr>
                                        <p:cTn id="12" dur="1" fill="hold">
                                          <p:stCondLst>
                                            <p:cond delay="499"/>
                                          </p:stCondLst>
                                        </p:cTn>
                                        <p:tgtEl>
                                          <p:spTgt spid="4">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695167" y="3120751"/>
            <a:ext cx="10856560" cy="2831544"/>
          </a:xfrm>
          <a:prstGeom prst="rect">
            <a:avLst/>
          </a:prstGeom>
          <a:noFill/>
        </p:spPr>
        <p:txBody>
          <a:bodyPr wrap="square" rtlCol="0">
            <a:spAutoFit/>
          </a:bodyPr>
          <a:lstStyle/>
          <a:p>
            <a:pPr marL="571500" indent="-571500" algn="l">
              <a:spcBef>
                <a:spcPts val="960"/>
              </a:spcBef>
              <a:buClr>
                <a:schemeClr val="accent5"/>
              </a:buClr>
              <a:buSzPct val="100000"/>
              <a:buFont typeface="Wingdings" charset="2"/>
              <a:buChar char="§"/>
            </a:pPr>
            <a:r>
              <a:rPr lang="en-US" sz="3600" i="0" dirty="0" smtClean="0">
                <a:solidFill>
                  <a:schemeClr val="bg1"/>
                </a:solidFill>
              </a:rPr>
              <a:t>Get </a:t>
            </a:r>
            <a:r>
              <a:rPr lang="en-US" sz="3600" b="1" i="0" dirty="0" smtClean="0">
                <a:solidFill>
                  <a:schemeClr val="bg1"/>
                </a:solidFill>
              </a:rPr>
              <a:t>session </a:t>
            </a:r>
            <a:r>
              <a:rPr lang="en-US" sz="3600" b="1" i="0" dirty="0">
                <a:solidFill>
                  <a:schemeClr val="bg1"/>
                </a:solidFill>
              </a:rPr>
              <a:t>details</a:t>
            </a:r>
            <a:r>
              <a:rPr lang="en-US" sz="3600" i="0" dirty="0">
                <a:solidFill>
                  <a:schemeClr val="bg1"/>
                </a:solidFill>
              </a:rPr>
              <a:t> </a:t>
            </a:r>
            <a:r>
              <a:rPr lang="en-US" sz="3600" i="0" dirty="0" smtClean="0">
                <a:solidFill>
                  <a:schemeClr val="bg1"/>
                </a:solidFill>
              </a:rPr>
              <a:t>&amp; presentation </a:t>
            </a:r>
            <a:r>
              <a:rPr lang="en-US" sz="3600" b="1" i="0" dirty="0" smtClean="0">
                <a:solidFill>
                  <a:schemeClr val="bg1"/>
                </a:solidFill>
              </a:rPr>
              <a:t>downloads</a:t>
            </a:r>
          </a:p>
          <a:p>
            <a:pPr marL="571500" indent="-571500" algn="l">
              <a:spcBef>
                <a:spcPts val="960"/>
              </a:spcBef>
              <a:buClr>
                <a:schemeClr val="accent5"/>
              </a:buClr>
              <a:buSzPct val="100000"/>
              <a:buFont typeface="Wingdings" charset="2"/>
              <a:buChar char="§"/>
            </a:pPr>
            <a:r>
              <a:rPr lang="en-US" sz="3600" i="0" dirty="0" smtClean="0">
                <a:solidFill>
                  <a:schemeClr val="bg1"/>
                </a:solidFill>
              </a:rPr>
              <a:t>Complete </a:t>
            </a:r>
            <a:r>
              <a:rPr lang="en-US" sz="3600" i="0" dirty="0">
                <a:solidFill>
                  <a:schemeClr val="bg1"/>
                </a:solidFill>
              </a:rPr>
              <a:t>a </a:t>
            </a:r>
            <a:r>
              <a:rPr lang="en-US" sz="3600" b="1" i="0" dirty="0">
                <a:solidFill>
                  <a:schemeClr val="bg1"/>
                </a:solidFill>
              </a:rPr>
              <a:t>survey </a:t>
            </a:r>
            <a:endParaRPr lang="en-US" sz="3600" b="1" i="0" dirty="0" smtClean="0">
              <a:solidFill>
                <a:schemeClr val="bg1"/>
              </a:solidFill>
            </a:endParaRPr>
          </a:p>
          <a:p>
            <a:pPr marL="571500" indent="-571500" algn="l">
              <a:spcBef>
                <a:spcPts val="960"/>
              </a:spcBef>
              <a:buClr>
                <a:schemeClr val="accent5"/>
              </a:buClr>
              <a:buSzPct val="100000"/>
              <a:buFont typeface="Wingdings" charset="2"/>
              <a:buChar char="§"/>
            </a:pPr>
            <a:r>
              <a:rPr lang="en-US" sz="3600" i="0" dirty="0" smtClean="0">
                <a:solidFill>
                  <a:schemeClr val="bg1"/>
                </a:solidFill>
              </a:rPr>
              <a:t>Access </a:t>
            </a:r>
            <a:r>
              <a:rPr lang="en-US" sz="3600" i="0" dirty="0">
                <a:solidFill>
                  <a:schemeClr val="bg1"/>
                </a:solidFill>
              </a:rPr>
              <a:t>the latest Progress </a:t>
            </a:r>
            <a:r>
              <a:rPr lang="en-US" sz="3600" b="1" i="0" dirty="0">
                <a:solidFill>
                  <a:schemeClr val="bg1"/>
                </a:solidFill>
              </a:rPr>
              <a:t>product </a:t>
            </a:r>
            <a:r>
              <a:rPr lang="en-US" sz="3600" b="1" i="0" dirty="0" smtClean="0">
                <a:solidFill>
                  <a:schemeClr val="bg1"/>
                </a:solidFill>
              </a:rPr>
              <a:t>literature</a:t>
            </a:r>
            <a:endParaRPr lang="en-US" sz="3600" b="1" i="0" dirty="0">
              <a:solidFill>
                <a:schemeClr val="bg1"/>
              </a:solidFill>
            </a:endParaRPr>
          </a:p>
          <a:p>
            <a:r>
              <a:rPr lang="en-US" sz="3600" b="1" i="0" dirty="0" err="1" smtClean="0">
                <a:solidFill>
                  <a:schemeClr val="bg1"/>
                </a:solidFill>
              </a:rPr>
              <a:t>www.progress.com</a:t>
            </a:r>
            <a:r>
              <a:rPr lang="en-US" sz="3600" b="1" i="0" dirty="0">
                <a:solidFill>
                  <a:schemeClr val="bg1"/>
                </a:solidFill>
              </a:rPr>
              <a:t>/exchange2014 </a:t>
            </a:r>
            <a:endParaRPr lang="en-US" sz="3600" i="0" dirty="0" smtClean="0">
              <a:solidFill>
                <a:schemeClr val="bg1"/>
              </a:solidFill>
            </a:endParaRPr>
          </a:p>
        </p:txBody>
      </p:sp>
      <p:sp>
        <p:nvSpPr>
          <p:cNvPr id="3" name="TextBox 2"/>
          <p:cNvSpPr txBox="1"/>
          <p:nvPr/>
        </p:nvSpPr>
        <p:spPr>
          <a:xfrm>
            <a:off x="1265841" y="2070685"/>
            <a:ext cx="9625395" cy="707886"/>
          </a:xfrm>
          <a:prstGeom prst="rect">
            <a:avLst/>
          </a:prstGeom>
          <a:noFill/>
        </p:spPr>
        <p:txBody>
          <a:bodyPr wrap="square" rtlCol="0">
            <a:spAutoFit/>
          </a:bodyPr>
          <a:lstStyle/>
          <a:p>
            <a:r>
              <a:rPr lang="en-US" sz="4000" b="1" i="0" dirty="0" smtClean="0">
                <a:solidFill>
                  <a:schemeClr val="accent5"/>
                </a:solidFill>
              </a:rPr>
              <a:t>Visit the Resource </a:t>
            </a:r>
            <a:r>
              <a:rPr lang="en-US" sz="4000" b="1" i="0" dirty="0">
                <a:solidFill>
                  <a:schemeClr val="accent5"/>
                </a:solidFill>
              </a:rPr>
              <a:t>Portal </a:t>
            </a:r>
            <a:endParaRPr lang="en-US" sz="4000" b="1" i="0" dirty="0" smtClean="0">
              <a:solidFill>
                <a:schemeClr val="accent5"/>
              </a:solidFill>
            </a:endParaRPr>
          </a:p>
        </p:txBody>
      </p:sp>
      <p:pic>
        <p:nvPicPr>
          <p:cNvPr id="4" name="Picture 3" descr="PROG_ExchangeLogo_2014_reverse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8639" y="693738"/>
            <a:ext cx="2939798" cy="926358"/>
          </a:xfrm>
          <a:prstGeom prst="rect">
            <a:avLst/>
          </a:prstGeom>
        </p:spPr>
      </p:pic>
    </p:spTree>
    <p:extLst>
      <p:ext uri="{BB962C8B-B14F-4D97-AF65-F5344CB8AC3E}">
        <p14:creationId xmlns:p14="http://schemas.microsoft.com/office/powerpoint/2010/main" val="1174988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4988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709334" y="1192381"/>
            <a:ext cx="10788747" cy="650984"/>
          </a:xfrm>
          <a:prstGeom prst="rect">
            <a:avLst/>
          </a:prstGeom>
          <a:gradFill flip="none" rotWithShape="1">
            <a:gsLst>
              <a:gs pos="0">
                <a:schemeClr val="accent5"/>
              </a:gs>
              <a:gs pos="100000">
                <a:srgbClr val="FFFFFF"/>
              </a:gs>
            </a:gsLst>
            <a:lin ang="10800000" scaled="0"/>
            <a:tileRect/>
          </a:gradFill>
          <a:ln w="9525">
            <a:noFill/>
            <a:round/>
            <a:headEnd/>
            <a:tailEnd/>
          </a:ln>
          <a:effectLst/>
        </p:spPr>
        <p:txBody>
          <a:bodyPr wrap="square" anchor="ctr"/>
          <a:lstStyle/>
          <a:p>
            <a:endParaRPr lang="en-US" i="0">
              <a:solidFill>
                <a:srgbClr val="000000"/>
              </a:solidFill>
            </a:endParaRPr>
          </a:p>
        </p:txBody>
      </p:sp>
      <p:sp>
        <p:nvSpPr>
          <p:cNvPr id="4" name="Title 3"/>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p:txBody>
          <a:bodyPr/>
          <a:lstStyle/>
          <a:p>
            <a:r>
              <a:rPr lang="en-US" sz="2800" dirty="0" smtClean="0"/>
              <a:t>Introduction PASOE</a:t>
            </a:r>
          </a:p>
          <a:p>
            <a:r>
              <a:rPr lang="en-US" sz="2800" dirty="0" smtClean="0"/>
              <a:t>Architecture PASOE</a:t>
            </a:r>
          </a:p>
          <a:p>
            <a:r>
              <a:rPr lang="en-US" sz="2800" dirty="0" smtClean="0"/>
              <a:t>Performance et </a:t>
            </a:r>
            <a:r>
              <a:rPr lang="en-US" sz="2800" dirty="0" err="1" smtClean="0"/>
              <a:t>montée</a:t>
            </a:r>
            <a:r>
              <a:rPr lang="en-US" sz="2800" dirty="0" smtClean="0"/>
              <a:t> </a:t>
            </a:r>
            <a:r>
              <a:rPr lang="en-US" sz="2800" dirty="0" err="1" smtClean="0"/>
              <a:t>en</a:t>
            </a:r>
            <a:r>
              <a:rPr lang="en-US" sz="2800" dirty="0" smtClean="0"/>
              <a:t> charge</a:t>
            </a:r>
          </a:p>
          <a:p>
            <a:pPr>
              <a:buNone/>
            </a:pPr>
            <a:endParaRPr lang="en-US" sz="2800" dirty="0" smtClean="0"/>
          </a:p>
        </p:txBody>
      </p:sp>
    </p:spTree>
    <p:extLst>
      <p:ext uri="{BB962C8B-B14F-4D97-AF65-F5344CB8AC3E}">
        <p14:creationId xmlns:p14="http://schemas.microsoft.com/office/powerpoint/2010/main" val="130858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 </a:t>
            </a:r>
            <a:r>
              <a:rPr lang="en-US" dirty="0" smtClean="0"/>
              <a:t>PASOE</a:t>
            </a:r>
            <a:endParaRPr lang="en-US" dirty="0"/>
          </a:p>
        </p:txBody>
      </p:sp>
    </p:spTree>
    <p:extLst>
      <p:ext uri="{BB962C8B-B14F-4D97-AF65-F5344CB8AC3E}">
        <p14:creationId xmlns:p14="http://schemas.microsoft.com/office/powerpoint/2010/main" val="3250087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Plateforme</a:t>
            </a:r>
            <a:r>
              <a:rPr lang="en-US" dirty="0" smtClean="0"/>
              <a:t> Pacific Application Server</a:t>
            </a:r>
            <a:endParaRPr lang="en-US" dirty="0"/>
          </a:p>
        </p:txBody>
      </p:sp>
      <p:sp>
        <p:nvSpPr>
          <p:cNvPr id="3" name="Content Placeholder 2"/>
          <p:cNvSpPr>
            <a:spLocks noGrp="1"/>
          </p:cNvSpPr>
          <p:nvPr>
            <p:ph idx="1"/>
          </p:nvPr>
        </p:nvSpPr>
        <p:spPr/>
        <p:txBody>
          <a:bodyPr/>
          <a:lstStyle/>
          <a:p>
            <a:r>
              <a:rPr lang="en-US" b="1" dirty="0" err="1" smtClean="0"/>
              <a:t>Créé</a:t>
            </a:r>
            <a:r>
              <a:rPr lang="en-US" b="1" dirty="0" smtClean="0"/>
              <a:t> à </a:t>
            </a:r>
            <a:r>
              <a:rPr lang="en-US" b="1" dirty="0" err="1" smtClean="0"/>
              <a:t>partir</a:t>
            </a:r>
            <a:r>
              <a:rPr lang="en-US" b="1" dirty="0" smtClean="0"/>
              <a:t> </a:t>
            </a:r>
            <a:r>
              <a:rPr lang="en-US" b="1" dirty="0" err="1" smtClean="0"/>
              <a:t>d’une</a:t>
            </a:r>
            <a:r>
              <a:rPr lang="en-US" b="1" dirty="0" smtClean="0"/>
              <a:t> distribution Apache Tomcat 7.0.55</a:t>
            </a:r>
          </a:p>
          <a:p>
            <a:r>
              <a:rPr lang="en-US" b="1" dirty="0" err="1" smtClean="0"/>
              <a:t>Configuré</a:t>
            </a:r>
            <a:r>
              <a:rPr lang="en-US" b="1" dirty="0" smtClean="0"/>
              <a:t> par </a:t>
            </a:r>
            <a:r>
              <a:rPr lang="en-US" b="1" dirty="0" err="1" smtClean="0"/>
              <a:t>défaut</a:t>
            </a:r>
            <a:r>
              <a:rPr lang="en-US" b="1" dirty="0" smtClean="0"/>
              <a:t> </a:t>
            </a:r>
            <a:r>
              <a:rPr lang="en-US" b="1" dirty="0" err="1" smtClean="0"/>
              <a:t>en</a:t>
            </a:r>
            <a:r>
              <a:rPr lang="en-US" b="1" dirty="0" smtClean="0"/>
              <a:t> mode “production”</a:t>
            </a:r>
          </a:p>
          <a:p>
            <a:pPr lvl="1"/>
            <a:r>
              <a:rPr lang="en-US" dirty="0" err="1" smtClean="0"/>
              <a:t>L’application</a:t>
            </a:r>
            <a:r>
              <a:rPr lang="en-US" dirty="0" smtClean="0"/>
              <a:t> ROOT par </a:t>
            </a:r>
            <a:r>
              <a:rPr lang="en-US" dirty="0" err="1" smtClean="0"/>
              <a:t>défaut</a:t>
            </a:r>
            <a:r>
              <a:rPr lang="en-US" dirty="0" smtClean="0"/>
              <a:t> </a:t>
            </a:r>
            <a:r>
              <a:rPr lang="en-US" dirty="0" err="1" smtClean="0"/>
              <a:t>est</a:t>
            </a:r>
            <a:r>
              <a:rPr lang="en-US" dirty="0" smtClean="0"/>
              <a:t> </a:t>
            </a:r>
            <a:r>
              <a:rPr lang="en-US" dirty="0" err="1" smtClean="0"/>
              <a:t>remplacée</a:t>
            </a:r>
            <a:endParaRPr lang="en-US" dirty="0" smtClean="0"/>
          </a:p>
          <a:p>
            <a:pPr lvl="1"/>
            <a:r>
              <a:rPr lang="en-US" dirty="0" err="1" smtClean="0"/>
              <a:t>L’application</a:t>
            </a:r>
            <a:r>
              <a:rPr lang="en-US" dirty="0" smtClean="0"/>
              <a:t> Tomcat Manager </a:t>
            </a:r>
            <a:r>
              <a:rPr lang="en-US" dirty="0" err="1" smtClean="0"/>
              <a:t>n’est</a:t>
            </a:r>
            <a:r>
              <a:rPr lang="en-US" dirty="0" smtClean="0"/>
              <a:t> pas </a:t>
            </a:r>
            <a:r>
              <a:rPr lang="en-US" dirty="0" err="1" smtClean="0"/>
              <a:t>installée</a:t>
            </a:r>
            <a:endParaRPr lang="en-US" dirty="0" smtClean="0"/>
          </a:p>
          <a:p>
            <a:pPr lvl="1"/>
            <a:r>
              <a:rPr lang="en-US" dirty="0" err="1" smtClean="0"/>
              <a:t>Déploiement</a:t>
            </a:r>
            <a:r>
              <a:rPr lang="en-US" dirty="0" smtClean="0"/>
              <a:t> </a:t>
            </a:r>
            <a:r>
              <a:rPr lang="en-US" dirty="0" err="1" smtClean="0"/>
              <a:t>automatique</a:t>
            </a:r>
            <a:r>
              <a:rPr lang="en-US" dirty="0" smtClean="0"/>
              <a:t> </a:t>
            </a:r>
            <a:r>
              <a:rPr lang="en-US" dirty="0" err="1" smtClean="0"/>
              <a:t>désactivé</a:t>
            </a:r>
            <a:endParaRPr lang="en-US" dirty="0" smtClean="0"/>
          </a:p>
          <a:p>
            <a:pPr lvl="1"/>
            <a:r>
              <a:rPr lang="en-US" dirty="0" smtClean="0"/>
              <a:t>Port </a:t>
            </a:r>
            <a:r>
              <a:rPr lang="en-US" dirty="0" err="1" smtClean="0"/>
              <a:t>d’arrêt</a:t>
            </a:r>
            <a:r>
              <a:rPr lang="en-US" dirty="0" smtClean="0"/>
              <a:t> </a:t>
            </a:r>
            <a:r>
              <a:rPr lang="en-US" dirty="0" err="1" smtClean="0"/>
              <a:t>désactivé</a:t>
            </a:r>
            <a:r>
              <a:rPr lang="en-US" dirty="0" smtClean="0"/>
              <a:t> sous Unix</a:t>
            </a:r>
          </a:p>
          <a:p>
            <a:pPr lvl="1"/>
            <a:r>
              <a:rPr lang="en-US" dirty="0" smtClean="0"/>
              <a:t>JMX </a:t>
            </a:r>
            <a:r>
              <a:rPr lang="en-US" dirty="0" err="1" smtClean="0"/>
              <a:t>désactivé</a:t>
            </a:r>
            <a:endParaRPr lang="en-US" dirty="0" smtClean="0"/>
          </a:p>
          <a:p>
            <a:pPr lvl="1"/>
            <a:r>
              <a:rPr lang="en-US" dirty="0" err="1" smtClean="0"/>
              <a:t>Filtre</a:t>
            </a:r>
            <a:r>
              <a:rPr lang="en-US" dirty="0" smtClean="0"/>
              <a:t> des crawlers Web </a:t>
            </a:r>
            <a:r>
              <a:rPr lang="en-US" dirty="0" err="1" smtClean="0"/>
              <a:t>activé</a:t>
            </a:r>
            <a:endParaRPr lang="en-US" dirty="0" smtClean="0"/>
          </a:p>
          <a:p>
            <a:r>
              <a:rPr lang="en-US" b="1" dirty="0" smtClean="0"/>
              <a:t>Spring Security Framework</a:t>
            </a:r>
          </a:p>
          <a:p>
            <a:r>
              <a:rPr lang="en-US" b="1" dirty="0" smtClean="0"/>
              <a:t>Realms et roles </a:t>
            </a:r>
            <a:r>
              <a:rPr lang="en-US" b="1" dirty="0" err="1" smtClean="0"/>
              <a:t>définis</a:t>
            </a:r>
            <a:r>
              <a:rPr lang="en-US" b="1" dirty="0" smtClean="0"/>
              <a:t> pour configure le </a:t>
            </a:r>
            <a:r>
              <a:rPr lang="en-US" b="1" dirty="0" err="1" smtClean="0"/>
              <a:t>contrôle</a:t>
            </a:r>
            <a:r>
              <a:rPr lang="en-US" b="1" dirty="0" smtClean="0"/>
              <a:t> </a:t>
            </a:r>
            <a:r>
              <a:rPr lang="en-US" b="1" dirty="0" err="1" smtClean="0"/>
              <a:t>d’accès</a:t>
            </a:r>
            <a:endParaRPr lang="en-US" b="1" dirty="0" smtClean="0"/>
          </a:p>
          <a:p>
            <a:r>
              <a:rPr lang="en-US" b="1" dirty="0" err="1" smtClean="0"/>
              <a:t>Lignes</a:t>
            </a:r>
            <a:r>
              <a:rPr lang="en-US" b="1" dirty="0" smtClean="0"/>
              <a:t> de </a:t>
            </a:r>
            <a:r>
              <a:rPr lang="en-US" b="1" dirty="0" err="1" smtClean="0"/>
              <a:t>commandes</a:t>
            </a:r>
            <a:r>
              <a:rPr lang="en-US" b="1" dirty="0" smtClean="0"/>
              <a:t> </a:t>
            </a:r>
            <a:r>
              <a:rPr lang="en-US" b="1" dirty="0" err="1" smtClean="0"/>
              <a:t>spécifiques</a:t>
            </a:r>
            <a:r>
              <a:rPr lang="en-US" b="1" dirty="0" smtClean="0"/>
              <a:t> pour la configuration et la </a:t>
            </a:r>
            <a:r>
              <a:rPr lang="en-US" b="1" dirty="0" err="1" smtClean="0"/>
              <a:t>gestion</a:t>
            </a:r>
            <a:r>
              <a:rPr lang="en-US" b="1" dirty="0" smtClean="0"/>
              <a:t> du </a:t>
            </a:r>
            <a:r>
              <a:rPr lang="en-US" b="1" dirty="0" err="1" smtClean="0"/>
              <a:t>serveur</a:t>
            </a:r>
            <a:endParaRPr lang="en-US" b="1" dirty="0" smtClean="0"/>
          </a:p>
          <a:p>
            <a:r>
              <a:rPr lang="en-US" b="1" dirty="0" err="1" smtClean="0"/>
              <a:t>Implémentation</a:t>
            </a:r>
            <a:r>
              <a:rPr lang="en-US" b="1" dirty="0" smtClean="0"/>
              <a:t> par </a:t>
            </a:r>
            <a:r>
              <a:rPr lang="en-US" b="1" dirty="0" err="1" smtClean="0"/>
              <a:t>défaut</a:t>
            </a:r>
            <a:r>
              <a:rPr lang="en-US" b="1" dirty="0" smtClean="0"/>
              <a:t> pour Progress </a:t>
            </a:r>
            <a:r>
              <a:rPr lang="en-US" b="1" dirty="0" err="1" smtClean="0"/>
              <a:t>Rollbase</a:t>
            </a:r>
            <a:r>
              <a:rPr lang="en-US" b="1" dirty="0" smtClean="0"/>
              <a:t> et Progress </a:t>
            </a:r>
            <a:r>
              <a:rPr lang="en-US" b="1" dirty="0" err="1" smtClean="0"/>
              <a:t>Corticon</a:t>
            </a:r>
            <a:endParaRPr lang="en-US" b="1" dirty="0" smtClean="0"/>
          </a:p>
          <a:p>
            <a:endParaRPr lang="en-US" b="1" dirty="0"/>
          </a:p>
        </p:txBody>
      </p:sp>
    </p:spTree>
    <p:extLst>
      <p:ext uri="{BB962C8B-B14F-4D97-AF65-F5344CB8AC3E}">
        <p14:creationId xmlns:p14="http://schemas.microsoft.com/office/powerpoint/2010/main" val="125058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Pacific </a:t>
            </a:r>
            <a:r>
              <a:rPr lang="en-US" dirty="0"/>
              <a:t>Application </a:t>
            </a:r>
            <a:r>
              <a:rPr lang="en-US" dirty="0" smtClean="0"/>
              <a:t>Server pour OpenEdge (PASOE)</a:t>
            </a:r>
            <a:endParaRPr lang="en-US" dirty="0"/>
          </a:p>
        </p:txBody>
      </p:sp>
      <p:sp>
        <p:nvSpPr>
          <p:cNvPr id="5" name="Content Placeholder 4"/>
          <p:cNvSpPr>
            <a:spLocks noGrp="1"/>
          </p:cNvSpPr>
          <p:nvPr>
            <p:ph idx="1"/>
          </p:nvPr>
        </p:nvSpPr>
        <p:spPr>
          <a:xfrm>
            <a:off x="611962" y="1200150"/>
            <a:ext cx="10981162" cy="5303520"/>
          </a:xfrm>
        </p:spPr>
        <p:txBody>
          <a:bodyPr/>
          <a:lstStyle/>
          <a:p>
            <a:r>
              <a:rPr lang="en-US" b="1" dirty="0" err="1" smtClean="0"/>
              <a:t>Serveur</a:t>
            </a:r>
            <a:r>
              <a:rPr lang="en-US" b="1" dirty="0" smtClean="0"/>
              <a:t> web </a:t>
            </a:r>
            <a:r>
              <a:rPr lang="en-US" b="1" dirty="0" err="1" smtClean="0"/>
              <a:t>fusionnant</a:t>
            </a:r>
            <a:r>
              <a:rPr lang="en-US" b="1" dirty="0" smtClean="0"/>
              <a:t> </a:t>
            </a:r>
            <a:r>
              <a:rPr lang="en-US" b="1" dirty="0" err="1" smtClean="0"/>
              <a:t>en</a:t>
            </a:r>
            <a:r>
              <a:rPr lang="en-US" b="1" dirty="0" smtClean="0"/>
              <a:t> un </a:t>
            </a:r>
            <a:r>
              <a:rPr lang="en-US" b="1" dirty="0" err="1" smtClean="0"/>
              <a:t>seul</a:t>
            </a:r>
            <a:r>
              <a:rPr lang="en-US" b="1" dirty="0" smtClean="0"/>
              <a:t> </a:t>
            </a:r>
            <a:r>
              <a:rPr lang="en-US" b="1" dirty="0" err="1" smtClean="0"/>
              <a:t>paquet</a:t>
            </a:r>
            <a:r>
              <a:rPr lang="en-US" b="1" dirty="0" smtClean="0"/>
              <a:t> les </a:t>
            </a:r>
            <a:r>
              <a:rPr lang="en-US" b="1" dirty="0" err="1" smtClean="0"/>
              <a:t>fonctionnalités</a:t>
            </a:r>
            <a:r>
              <a:rPr lang="en-US" b="1" dirty="0" smtClean="0"/>
              <a:t> de : </a:t>
            </a:r>
          </a:p>
          <a:p>
            <a:pPr lvl="1"/>
            <a:r>
              <a:rPr lang="en-US" dirty="0" smtClean="0"/>
              <a:t>Tomcat </a:t>
            </a:r>
          </a:p>
          <a:p>
            <a:pPr lvl="1"/>
            <a:r>
              <a:rPr lang="en-US" dirty="0" err="1" smtClean="0"/>
              <a:t>AppServer</a:t>
            </a:r>
            <a:r>
              <a:rPr lang="en-US" dirty="0" smtClean="0"/>
              <a:t> </a:t>
            </a:r>
            <a:r>
              <a:rPr lang="en-US" dirty="0" err="1" smtClean="0"/>
              <a:t>classique</a:t>
            </a:r>
            <a:r>
              <a:rPr lang="en-US" dirty="0" smtClean="0"/>
              <a:t> (</a:t>
            </a:r>
            <a:r>
              <a:rPr lang="en-US" dirty="0" err="1" smtClean="0"/>
              <a:t>celui</a:t>
            </a:r>
            <a:r>
              <a:rPr lang="en-US" dirty="0" smtClean="0"/>
              <a:t> </a:t>
            </a:r>
            <a:r>
              <a:rPr lang="en-US" dirty="0" err="1" smtClean="0"/>
              <a:t>actuellement</a:t>
            </a:r>
            <a:r>
              <a:rPr lang="en-US" dirty="0" smtClean="0"/>
              <a:t> </a:t>
            </a:r>
            <a:r>
              <a:rPr lang="en-US" dirty="0" err="1" smtClean="0"/>
              <a:t>livré</a:t>
            </a:r>
            <a:r>
              <a:rPr lang="en-US" dirty="0" smtClean="0"/>
              <a:t> </a:t>
            </a:r>
            <a:r>
              <a:rPr lang="en-US" dirty="0" smtClean="0"/>
              <a:t>avec OpenEdge)</a:t>
            </a:r>
          </a:p>
          <a:p>
            <a:pPr lvl="1"/>
            <a:r>
              <a:rPr lang="en-US" dirty="0" err="1" smtClean="0"/>
              <a:t>Adaptateurs</a:t>
            </a:r>
            <a:r>
              <a:rPr lang="en-US" dirty="0" smtClean="0"/>
              <a:t> </a:t>
            </a:r>
            <a:r>
              <a:rPr lang="en-US" dirty="0" err="1" smtClean="0"/>
              <a:t>AppServer</a:t>
            </a:r>
            <a:r>
              <a:rPr lang="en-US" dirty="0" smtClean="0"/>
              <a:t/>
            </a:r>
            <a:br>
              <a:rPr lang="en-US" dirty="0" smtClean="0"/>
            </a:br>
            <a:endParaRPr lang="en-US" dirty="0" smtClean="0"/>
          </a:p>
          <a:p>
            <a:r>
              <a:rPr lang="en-US" b="1" dirty="0" err="1" smtClean="0"/>
              <a:t>Fonctionne</a:t>
            </a:r>
            <a:r>
              <a:rPr lang="en-US" b="1" dirty="0" smtClean="0"/>
              <a:t> </a:t>
            </a:r>
            <a:r>
              <a:rPr lang="en-US" b="1" dirty="0" err="1" smtClean="0"/>
              <a:t>sur</a:t>
            </a:r>
            <a:r>
              <a:rPr lang="en-US" b="1" dirty="0" smtClean="0"/>
              <a:t> la </a:t>
            </a:r>
            <a:r>
              <a:rPr lang="en-US" b="1" dirty="0" err="1" smtClean="0"/>
              <a:t>plateforme</a:t>
            </a:r>
            <a:r>
              <a:rPr lang="en-US" b="1" dirty="0" smtClean="0"/>
              <a:t> </a:t>
            </a:r>
            <a:r>
              <a:rPr lang="en-US" b="1" dirty="0" err="1" smtClean="0"/>
              <a:t>unifiée</a:t>
            </a:r>
            <a:r>
              <a:rPr lang="en-US" b="1" dirty="0" smtClean="0"/>
              <a:t> Pacific Application Server</a:t>
            </a:r>
          </a:p>
          <a:p>
            <a:pPr lvl="1"/>
            <a:r>
              <a:rPr lang="en-US" dirty="0" err="1" smtClean="0"/>
              <a:t>Même</a:t>
            </a:r>
            <a:r>
              <a:rPr lang="en-US" dirty="0" smtClean="0"/>
              <a:t> </a:t>
            </a:r>
            <a:r>
              <a:rPr lang="en-US" dirty="0" err="1" smtClean="0"/>
              <a:t>serveur</a:t>
            </a:r>
            <a:r>
              <a:rPr lang="en-US" dirty="0" smtClean="0"/>
              <a:t> web </a:t>
            </a:r>
            <a:r>
              <a:rPr lang="en-US" dirty="0" err="1" smtClean="0"/>
              <a:t>que</a:t>
            </a:r>
            <a:r>
              <a:rPr lang="en-US" dirty="0" smtClean="0"/>
              <a:t> pour les installations </a:t>
            </a:r>
            <a:r>
              <a:rPr lang="en-US" dirty="0" err="1" smtClean="0"/>
              <a:t>Rollbase</a:t>
            </a:r>
            <a:r>
              <a:rPr lang="en-US" dirty="0" smtClean="0"/>
              <a:t> et </a:t>
            </a:r>
            <a:r>
              <a:rPr lang="en-US" dirty="0" err="1" smtClean="0"/>
              <a:t>Corticon</a:t>
            </a:r>
            <a:endParaRPr lang="en-US" dirty="0" smtClean="0"/>
          </a:p>
          <a:p>
            <a:pPr lvl="1"/>
            <a:r>
              <a:rPr lang="en-US" dirty="0" err="1" smtClean="0"/>
              <a:t>Fonctionnalité</a:t>
            </a:r>
            <a:r>
              <a:rPr lang="en-US" dirty="0" smtClean="0"/>
              <a:t> </a:t>
            </a:r>
            <a:r>
              <a:rPr lang="en-US" dirty="0" err="1" smtClean="0"/>
              <a:t>d’administration</a:t>
            </a:r>
            <a:r>
              <a:rPr lang="en-US" dirty="0" smtClean="0"/>
              <a:t> et de configuration</a:t>
            </a:r>
            <a:br>
              <a:rPr lang="en-US" dirty="0" smtClean="0"/>
            </a:br>
            <a:endParaRPr lang="en-US" dirty="0" smtClean="0"/>
          </a:p>
          <a:p>
            <a:r>
              <a:rPr lang="en-US" b="1" dirty="0" err="1" smtClean="0"/>
              <a:t>Uniquement</a:t>
            </a:r>
            <a:r>
              <a:rPr lang="en-US" b="1" dirty="0" smtClean="0"/>
              <a:t> </a:t>
            </a:r>
            <a:r>
              <a:rPr lang="en-US" b="1" dirty="0" err="1" smtClean="0"/>
              <a:t>disponible</a:t>
            </a:r>
            <a:r>
              <a:rPr lang="en-US" b="1" dirty="0" smtClean="0"/>
              <a:t> </a:t>
            </a:r>
            <a:r>
              <a:rPr lang="en-US" b="1" dirty="0" err="1" smtClean="0"/>
              <a:t>sur</a:t>
            </a:r>
            <a:r>
              <a:rPr lang="en-US" b="1" dirty="0" smtClean="0"/>
              <a:t> les </a:t>
            </a:r>
            <a:r>
              <a:rPr lang="en-US" b="1" dirty="0" err="1" smtClean="0"/>
              <a:t>plateformes</a:t>
            </a:r>
            <a:r>
              <a:rPr lang="en-US" b="1" dirty="0" smtClean="0"/>
              <a:t> 64 bits </a:t>
            </a:r>
            <a:r>
              <a:rPr lang="en-US" dirty="0" smtClean="0"/>
              <a:t>(Linux, Solaris, HPUX-IA, AIX, Windows 2008/2012)</a:t>
            </a:r>
            <a:br>
              <a:rPr lang="en-US" dirty="0" smtClean="0"/>
            </a:br>
            <a:endParaRPr lang="en-US" dirty="0" smtClean="0"/>
          </a:p>
          <a:p>
            <a:r>
              <a:rPr lang="en-US" b="1" dirty="0" err="1" smtClean="0"/>
              <a:t>Deux</a:t>
            </a:r>
            <a:r>
              <a:rPr lang="en-US" b="1" dirty="0" smtClean="0"/>
              <a:t> </a:t>
            </a:r>
            <a:r>
              <a:rPr lang="en-US" b="1" dirty="0" err="1" smtClean="0"/>
              <a:t>produits</a:t>
            </a:r>
            <a:r>
              <a:rPr lang="en-US" b="1" dirty="0" smtClean="0"/>
              <a:t>:  “Development server” et “Production server”</a:t>
            </a:r>
          </a:p>
        </p:txBody>
      </p:sp>
    </p:spTree>
    <p:extLst>
      <p:ext uri="{BB962C8B-B14F-4D97-AF65-F5344CB8AC3E}">
        <p14:creationId xmlns:p14="http://schemas.microsoft.com/office/powerpoint/2010/main" val="316213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6817" y="367497"/>
            <a:ext cx="10801179" cy="430887"/>
          </a:xfrm>
        </p:spPr>
        <p:txBody>
          <a:bodyPr/>
          <a:lstStyle/>
          <a:p>
            <a:r>
              <a:rPr lang="en-US" dirty="0" smtClean="0"/>
              <a:t>Motivations</a:t>
            </a:r>
            <a:endParaRPr lang="en-US" dirty="0"/>
          </a:p>
        </p:txBody>
      </p:sp>
      <p:sp>
        <p:nvSpPr>
          <p:cNvPr id="5" name="Content Placeholder 4"/>
          <p:cNvSpPr>
            <a:spLocks noGrp="1"/>
          </p:cNvSpPr>
          <p:nvPr>
            <p:ph idx="1"/>
          </p:nvPr>
        </p:nvSpPr>
        <p:spPr>
          <a:xfrm>
            <a:off x="611962" y="1200150"/>
            <a:ext cx="11035782" cy="5303520"/>
          </a:xfrm>
        </p:spPr>
        <p:txBody>
          <a:bodyPr/>
          <a:lstStyle/>
          <a:p>
            <a:pPr>
              <a:spcBef>
                <a:spcPts val="0"/>
              </a:spcBef>
              <a:spcAft>
                <a:spcPts val="600"/>
              </a:spcAft>
            </a:pPr>
            <a:r>
              <a:rPr lang="en-US" sz="2400" b="1" dirty="0" err="1" smtClean="0"/>
              <a:t>Serveur</a:t>
            </a:r>
            <a:r>
              <a:rPr lang="en-US" sz="2400" b="1" dirty="0" smtClean="0"/>
              <a:t> Web </a:t>
            </a:r>
            <a:r>
              <a:rPr lang="en-US" sz="2400" b="1" dirty="0" err="1" smtClean="0"/>
              <a:t>sécurisé</a:t>
            </a:r>
            <a:endParaRPr lang="en-US" sz="2400" b="1" dirty="0" smtClean="0"/>
          </a:p>
          <a:p>
            <a:pPr lvl="1">
              <a:spcBef>
                <a:spcPts val="0"/>
              </a:spcBef>
              <a:spcAft>
                <a:spcPts val="600"/>
              </a:spcAft>
            </a:pPr>
            <a:r>
              <a:rPr lang="en-US" sz="2000" dirty="0" smtClean="0"/>
              <a:t>Installation, administration</a:t>
            </a:r>
          </a:p>
          <a:p>
            <a:pPr>
              <a:spcBef>
                <a:spcPts val="0"/>
              </a:spcBef>
              <a:spcAft>
                <a:spcPts val="600"/>
              </a:spcAft>
            </a:pPr>
            <a:r>
              <a:rPr lang="en-US" sz="2400" b="1" dirty="0" smtClean="0"/>
              <a:t>Plus simple</a:t>
            </a:r>
          </a:p>
          <a:p>
            <a:pPr lvl="1">
              <a:spcBef>
                <a:spcPts val="0"/>
              </a:spcBef>
              <a:spcAft>
                <a:spcPts val="600"/>
              </a:spcAft>
            </a:pPr>
            <a:r>
              <a:rPr lang="en-US" sz="2000" dirty="0" smtClean="0"/>
              <a:t>Administration, </a:t>
            </a:r>
            <a:r>
              <a:rPr lang="en-US" sz="2000" dirty="0" err="1" smtClean="0"/>
              <a:t>montée</a:t>
            </a:r>
            <a:r>
              <a:rPr lang="en-US" sz="2000" dirty="0" smtClean="0"/>
              <a:t> </a:t>
            </a:r>
            <a:r>
              <a:rPr lang="en-US" sz="2000" dirty="0" err="1" smtClean="0"/>
              <a:t>en</a:t>
            </a:r>
            <a:r>
              <a:rPr lang="en-US" sz="2000" dirty="0" smtClean="0"/>
              <a:t> charge, migration </a:t>
            </a:r>
            <a:r>
              <a:rPr lang="en-US" sz="2000" dirty="0" err="1" smtClean="0"/>
              <a:t>d’application</a:t>
            </a:r>
            <a:r>
              <a:rPr lang="en-US" sz="2000" dirty="0" smtClean="0"/>
              <a:t>, </a:t>
            </a:r>
            <a:r>
              <a:rPr lang="en-US" sz="2000" dirty="0" err="1" smtClean="0"/>
              <a:t>deploiement</a:t>
            </a:r>
            <a:endParaRPr lang="en-US" sz="2000" dirty="0" smtClean="0"/>
          </a:p>
          <a:p>
            <a:pPr lvl="1">
              <a:spcBef>
                <a:spcPts val="0"/>
              </a:spcBef>
              <a:spcAft>
                <a:spcPts val="600"/>
              </a:spcAft>
            </a:pPr>
            <a:r>
              <a:rPr lang="en-US" sz="2000" dirty="0" smtClean="0"/>
              <a:t>Modes de </a:t>
            </a:r>
            <a:r>
              <a:rPr lang="en-US" sz="2000" dirty="0" err="1" smtClean="0"/>
              <a:t>connexion</a:t>
            </a:r>
            <a:r>
              <a:rPr lang="en-US" sz="2000" dirty="0" smtClean="0"/>
              <a:t> </a:t>
            </a:r>
            <a:r>
              <a:rPr lang="en-US" sz="2000" dirty="0" err="1" smtClean="0"/>
              <a:t>AppServer</a:t>
            </a:r>
            <a:r>
              <a:rPr lang="en-US" sz="2000" dirty="0" smtClean="0"/>
              <a:t> et STATEs </a:t>
            </a:r>
          </a:p>
          <a:p>
            <a:pPr>
              <a:spcBef>
                <a:spcPts val="0"/>
              </a:spcBef>
              <a:spcAft>
                <a:spcPts val="600"/>
              </a:spcAft>
            </a:pPr>
            <a:r>
              <a:rPr lang="en-US" sz="2400" b="1" dirty="0" smtClean="0"/>
              <a:t>Customer Extensible</a:t>
            </a:r>
          </a:p>
          <a:p>
            <a:pPr lvl="1">
              <a:spcBef>
                <a:spcPts val="0"/>
              </a:spcBef>
              <a:spcAft>
                <a:spcPts val="600"/>
              </a:spcAft>
            </a:pPr>
            <a:r>
              <a:rPr lang="en-US" sz="2000" dirty="0" smtClean="0"/>
              <a:t>API REST </a:t>
            </a:r>
            <a:r>
              <a:rPr lang="en-US" sz="2000" dirty="0" err="1" smtClean="0"/>
              <a:t>ouvertes</a:t>
            </a:r>
            <a:r>
              <a:rPr lang="en-US" sz="2000" dirty="0" smtClean="0"/>
              <a:t> pour le </a:t>
            </a:r>
            <a:r>
              <a:rPr lang="en-US" sz="2000" dirty="0" err="1" smtClean="0"/>
              <a:t>développement</a:t>
            </a:r>
            <a:r>
              <a:rPr lang="en-US" sz="2000" dirty="0" smtClean="0"/>
              <a:t> de </a:t>
            </a:r>
            <a:r>
              <a:rPr lang="en-US" sz="2000" dirty="0" err="1" smtClean="0"/>
              <a:t>métriques</a:t>
            </a:r>
            <a:r>
              <a:rPr lang="en-US" sz="2000" dirty="0" smtClean="0"/>
              <a:t> </a:t>
            </a:r>
            <a:r>
              <a:rPr lang="en-US" sz="2000" dirty="0" err="1" smtClean="0"/>
              <a:t>personnalisées</a:t>
            </a:r>
            <a:r>
              <a:rPr lang="en-US" sz="2000" dirty="0" smtClean="0"/>
              <a:t>, la supervision et </a:t>
            </a:r>
            <a:r>
              <a:rPr lang="en-US" sz="2000" dirty="0" err="1" smtClean="0"/>
              <a:t>l’administration</a:t>
            </a:r>
            <a:endParaRPr lang="en-US" sz="2000" dirty="0" smtClean="0"/>
          </a:p>
          <a:p>
            <a:pPr lvl="1">
              <a:spcBef>
                <a:spcPts val="0"/>
              </a:spcBef>
              <a:spcAft>
                <a:spcPts val="600"/>
              </a:spcAft>
            </a:pPr>
            <a:r>
              <a:rPr lang="en-US" sz="2000" dirty="0" err="1" smtClean="0"/>
              <a:t>Personnalisation</a:t>
            </a:r>
            <a:r>
              <a:rPr lang="en-US" sz="2000" dirty="0" smtClean="0"/>
              <a:t> de </a:t>
            </a:r>
            <a:r>
              <a:rPr lang="en-US" sz="2000" dirty="0" err="1" smtClean="0"/>
              <a:t>l’installation</a:t>
            </a:r>
            <a:endParaRPr lang="en-US" sz="2000" dirty="0" smtClean="0"/>
          </a:p>
          <a:p>
            <a:pPr>
              <a:spcBef>
                <a:spcPts val="0"/>
              </a:spcBef>
              <a:spcAft>
                <a:spcPts val="600"/>
              </a:spcAft>
            </a:pPr>
            <a:r>
              <a:rPr lang="en-US" sz="2400" b="1" dirty="0" err="1" smtClean="0"/>
              <a:t>Meilleurs</a:t>
            </a:r>
            <a:r>
              <a:rPr lang="en-US" sz="2400" b="1" dirty="0" smtClean="0"/>
              <a:t> </a:t>
            </a:r>
            <a:r>
              <a:rPr lang="en-US" sz="2400" b="1" dirty="0" err="1" smtClean="0"/>
              <a:t>outils</a:t>
            </a:r>
            <a:r>
              <a:rPr lang="en-US" sz="2400" b="1" dirty="0" smtClean="0"/>
              <a:t> </a:t>
            </a:r>
            <a:r>
              <a:rPr lang="en-US" sz="2400" b="1" dirty="0" err="1" smtClean="0"/>
              <a:t>d’analyse</a:t>
            </a:r>
            <a:endParaRPr lang="en-US" sz="2400" b="1" dirty="0" smtClean="0"/>
          </a:p>
          <a:p>
            <a:pPr lvl="1">
              <a:spcBef>
                <a:spcPts val="0"/>
              </a:spcBef>
              <a:spcAft>
                <a:spcPts val="600"/>
              </a:spcAft>
            </a:pPr>
            <a:r>
              <a:rPr lang="en-US" sz="2000" dirty="0" err="1" smtClean="0"/>
              <a:t>Collecte</a:t>
            </a:r>
            <a:r>
              <a:rPr lang="en-US" sz="2000" dirty="0" smtClean="0"/>
              <a:t> </a:t>
            </a:r>
            <a:r>
              <a:rPr lang="en-US" sz="2000" dirty="0" err="1" smtClean="0"/>
              <a:t>automatique</a:t>
            </a:r>
            <a:r>
              <a:rPr lang="en-US" sz="2000" dirty="0" smtClean="0"/>
              <a:t> de </a:t>
            </a:r>
            <a:r>
              <a:rPr lang="en-US" sz="2000" dirty="0" err="1" smtClean="0"/>
              <a:t>métrique</a:t>
            </a:r>
            <a:r>
              <a:rPr lang="en-US" sz="2000" dirty="0" smtClean="0"/>
              <a:t> et du </a:t>
            </a:r>
            <a:r>
              <a:rPr lang="en-US" sz="2000" dirty="0" err="1" smtClean="0"/>
              <a:t>statut</a:t>
            </a:r>
            <a:r>
              <a:rPr lang="en-US" sz="2000" dirty="0" smtClean="0"/>
              <a:t> des </a:t>
            </a:r>
            <a:r>
              <a:rPr lang="en-US" sz="2000" dirty="0" err="1" smtClean="0"/>
              <a:t>requêtes</a:t>
            </a:r>
            <a:r>
              <a:rPr lang="en-US" sz="2000" dirty="0" smtClean="0"/>
              <a:t> </a:t>
            </a:r>
            <a:r>
              <a:rPr lang="en-US" sz="2000" dirty="0" err="1" smtClean="0"/>
              <a:t>en</a:t>
            </a:r>
            <a:r>
              <a:rPr lang="en-US" sz="2000" dirty="0" smtClean="0"/>
              <a:t> </a:t>
            </a:r>
            <a:r>
              <a:rPr lang="en-US" sz="2000" dirty="0" err="1" smtClean="0"/>
              <a:t>cours</a:t>
            </a:r>
            <a:endParaRPr lang="en-US" sz="2000" dirty="0" smtClean="0"/>
          </a:p>
          <a:p>
            <a:pPr>
              <a:spcBef>
                <a:spcPts val="0"/>
              </a:spcBef>
              <a:spcAft>
                <a:spcPts val="600"/>
              </a:spcAft>
            </a:pPr>
            <a:r>
              <a:rPr lang="en-US" sz="2400" b="1" dirty="0" smtClean="0"/>
              <a:t>Plus </a:t>
            </a:r>
            <a:r>
              <a:rPr lang="en-US" sz="2400" b="1" dirty="0" err="1" smtClean="0"/>
              <a:t>rapide</a:t>
            </a:r>
            <a:r>
              <a:rPr lang="en-US" sz="2400" b="1" dirty="0" smtClean="0"/>
              <a:t> et </a:t>
            </a:r>
            <a:r>
              <a:rPr lang="en-US" sz="2400" b="1" dirty="0" err="1" smtClean="0"/>
              <a:t>optimisé</a:t>
            </a:r>
            <a:endParaRPr lang="en-US" sz="2400" b="1" dirty="0" smtClean="0"/>
          </a:p>
          <a:p>
            <a:pPr lvl="1">
              <a:spcBef>
                <a:spcPts val="0"/>
              </a:spcBef>
              <a:spcAft>
                <a:spcPts val="600"/>
              </a:spcAft>
            </a:pPr>
            <a:r>
              <a:rPr lang="en-US" sz="2000" dirty="0" err="1" smtClean="0"/>
              <a:t>Exécution</a:t>
            </a:r>
            <a:r>
              <a:rPr lang="en-US" sz="2000" dirty="0" smtClean="0"/>
              <a:t> de code </a:t>
            </a:r>
            <a:r>
              <a:rPr lang="en-US" sz="2000" dirty="0" err="1" smtClean="0"/>
              <a:t>identique</a:t>
            </a:r>
            <a:r>
              <a:rPr lang="en-US" sz="2000" dirty="0" smtClean="0"/>
              <a:t> avec </a:t>
            </a:r>
            <a:r>
              <a:rPr lang="en-US" sz="2000" dirty="0" err="1" smtClean="0"/>
              <a:t>moins</a:t>
            </a:r>
            <a:r>
              <a:rPr lang="en-US" sz="2000" dirty="0" smtClean="0"/>
              <a:t> de </a:t>
            </a:r>
            <a:r>
              <a:rPr lang="en-US" sz="2000" dirty="0" err="1" smtClean="0"/>
              <a:t>mémoire</a:t>
            </a:r>
            <a:r>
              <a:rPr lang="en-US" sz="2000" dirty="0" smtClean="0"/>
              <a:t> et de CPU</a:t>
            </a:r>
            <a:endParaRPr lang="en-US" sz="2000" dirty="0"/>
          </a:p>
        </p:txBody>
      </p:sp>
    </p:spTree>
    <p:extLst>
      <p:ext uri="{BB962C8B-B14F-4D97-AF65-F5344CB8AC3E}">
        <p14:creationId xmlns:p14="http://schemas.microsoft.com/office/powerpoint/2010/main" val="3912631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PASOE - Production vs Development</a:t>
            </a:r>
            <a:endParaRPr lang="en-US" dirty="0"/>
          </a:p>
        </p:txBody>
      </p:sp>
      <p:sp>
        <p:nvSpPr>
          <p:cNvPr id="3" name="Text Placeholder 2"/>
          <p:cNvSpPr>
            <a:spLocks noGrp="1"/>
          </p:cNvSpPr>
          <p:nvPr>
            <p:ph type="body" idx="1"/>
          </p:nvPr>
        </p:nvSpPr>
        <p:spPr/>
        <p:txBody>
          <a:bodyPr/>
          <a:lstStyle/>
          <a:p>
            <a:r>
              <a:rPr lang="en-US" sz="2400" dirty="0">
                <a:solidFill>
                  <a:schemeClr val="accent1"/>
                </a:solidFill>
              </a:rPr>
              <a:t>PAS for OE </a:t>
            </a:r>
            <a:r>
              <a:rPr lang="en-US" sz="2400" dirty="0" smtClean="0">
                <a:solidFill>
                  <a:schemeClr val="accent1"/>
                </a:solidFill>
              </a:rPr>
              <a:t>Development</a:t>
            </a:r>
            <a:endParaRPr lang="en-US" sz="2400" dirty="0">
              <a:solidFill>
                <a:schemeClr val="accent1"/>
              </a:solidFill>
            </a:endParaRPr>
          </a:p>
        </p:txBody>
      </p:sp>
      <p:sp>
        <p:nvSpPr>
          <p:cNvPr id="4" name="Content Placeholder 3"/>
          <p:cNvSpPr>
            <a:spLocks noGrp="1"/>
          </p:cNvSpPr>
          <p:nvPr>
            <p:ph sz="half" idx="2"/>
          </p:nvPr>
        </p:nvSpPr>
        <p:spPr>
          <a:xfrm>
            <a:off x="609441" y="1991190"/>
            <a:ext cx="5385514" cy="3917640"/>
          </a:xfrm>
        </p:spPr>
        <p:txBody>
          <a:bodyPr/>
          <a:lstStyle/>
          <a:p>
            <a:pPr>
              <a:lnSpc>
                <a:spcPct val="130000"/>
              </a:lnSpc>
            </a:pPr>
            <a:r>
              <a:rPr lang="en-US" dirty="0" smtClean="0"/>
              <a:t>Configuration non </a:t>
            </a:r>
            <a:r>
              <a:rPr lang="en-US" dirty="0" err="1" smtClean="0"/>
              <a:t>sécurisée</a:t>
            </a:r>
            <a:endParaRPr lang="en-US" dirty="0" smtClean="0"/>
          </a:p>
          <a:p>
            <a:pPr>
              <a:lnSpc>
                <a:spcPct val="130000"/>
              </a:lnSpc>
            </a:pPr>
            <a:r>
              <a:rPr lang="en-US" dirty="0" smtClean="0"/>
              <a:t>Instance de test </a:t>
            </a:r>
            <a:r>
              <a:rPr lang="en-US" dirty="0" err="1" smtClean="0"/>
              <a:t>dans</a:t>
            </a:r>
            <a:r>
              <a:rPr lang="en-US" dirty="0" smtClean="0"/>
              <a:t> $WRKDIR</a:t>
            </a:r>
          </a:p>
          <a:p>
            <a:pPr>
              <a:lnSpc>
                <a:spcPct val="130000"/>
              </a:lnSpc>
            </a:pPr>
            <a:r>
              <a:rPr lang="en-US" dirty="0" smtClean="0"/>
              <a:t>Administration à distance</a:t>
            </a:r>
          </a:p>
          <a:p>
            <a:pPr lvl="1">
              <a:lnSpc>
                <a:spcPct val="130000"/>
              </a:lnSpc>
            </a:pPr>
            <a:r>
              <a:rPr lang="en-US" dirty="0" smtClean="0"/>
              <a:t>Tomcat remote admin </a:t>
            </a:r>
            <a:r>
              <a:rPr lang="en-US" dirty="0" err="1" smtClean="0"/>
              <a:t>activé</a:t>
            </a:r>
            <a:endParaRPr lang="en-US" dirty="0" smtClean="0"/>
          </a:p>
          <a:p>
            <a:pPr lvl="1">
              <a:lnSpc>
                <a:spcPct val="130000"/>
              </a:lnSpc>
            </a:pPr>
            <a:r>
              <a:rPr lang="en-US" dirty="0" smtClean="0"/>
              <a:t>OpenEdge remote admin </a:t>
            </a:r>
            <a:r>
              <a:rPr lang="en-US" dirty="0" err="1" smtClean="0"/>
              <a:t>activé</a:t>
            </a:r>
            <a:endParaRPr lang="en-US" dirty="0" smtClean="0"/>
          </a:p>
          <a:p>
            <a:pPr>
              <a:lnSpc>
                <a:spcPct val="130000"/>
              </a:lnSpc>
            </a:pPr>
            <a:r>
              <a:rPr lang="en-US" dirty="0" err="1" smtClean="0"/>
              <a:t>Nombre</a:t>
            </a:r>
            <a:r>
              <a:rPr lang="en-US" dirty="0" smtClean="0"/>
              <a:t> </a:t>
            </a:r>
            <a:r>
              <a:rPr lang="en-US" dirty="0" err="1" smtClean="0"/>
              <a:t>limité</a:t>
            </a:r>
            <a:r>
              <a:rPr lang="en-US" dirty="0" smtClean="0"/>
              <a:t> de </a:t>
            </a:r>
            <a:r>
              <a:rPr lang="en-US" dirty="0" err="1" smtClean="0"/>
              <a:t>requêtes</a:t>
            </a:r>
            <a:r>
              <a:rPr lang="en-US" dirty="0" smtClean="0"/>
              <a:t> </a:t>
            </a:r>
            <a:r>
              <a:rPr lang="en-US" dirty="0" err="1" smtClean="0"/>
              <a:t>simultanées</a:t>
            </a:r>
            <a:endParaRPr lang="en-US" baseline="30000" dirty="0"/>
          </a:p>
        </p:txBody>
      </p:sp>
      <p:sp>
        <p:nvSpPr>
          <p:cNvPr id="5" name="Text Placeholder 4"/>
          <p:cNvSpPr>
            <a:spLocks noGrp="1"/>
          </p:cNvSpPr>
          <p:nvPr>
            <p:ph type="body" sz="quarter" idx="3"/>
          </p:nvPr>
        </p:nvSpPr>
        <p:spPr>
          <a:xfrm>
            <a:off x="6451200" y="1200150"/>
            <a:ext cx="5387630" cy="639762"/>
          </a:xfrm>
        </p:spPr>
        <p:txBody>
          <a:bodyPr/>
          <a:lstStyle/>
          <a:p>
            <a:r>
              <a:rPr lang="en-US" sz="2400" dirty="0">
                <a:solidFill>
                  <a:srgbClr val="FF4E00"/>
                </a:solidFill>
              </a:rPr>
              <a:t>PAS for OE </a:t>
            </a:r>
            <a:r>
              <a:rPr lang="en-US" sz="2400" dirty="0" smtClean="0">
                <a:solidFill>
                  <a:srgbClr val="FF4E00"/>
                </a:solidFill>
              </a:rPr>
              <a:t>Production</a:t>
            </a:r>
            <a:endParaRPr lang="en-US" sz="2400" dirty="0">
              <a:solidFill>
                <a:srgbClr val="FF4E00"/>
              </a:solidFill>
            </a:endParaRPr>
          </a:p>
        </p:txBody>
      </p:sp>
      <p:sp>
        <p:nvSpPr>
          <p:cNvPr id="6" name="Content Placeholder 5"/>
          <p:cNvSpPr>
            <a:spLocks noGrp="1"/>
          </p:cNvSpPr>
          <p:nvPr>
            <p:ph sz="quarter" idx="4"/>
          </p:nvPr>
        </p:nvSpPr>
        <p:spPr>
          <a:xfrm>
            <a:off x="6451200" y="1991189"/>
            <a:ext cx="5387630" cy="4367408"/>
          </a:xfrm>
        </p:spPr>
        <p:txBody>
          <a:bodyPr/>
          <a:lstStyle/>
          <a:p>
            <a:pPr>
              <a:lnSpc>
                <a:spcPct val="130000"/>
              </a:lnSpc>
            </a:pPr>
            <a:r>
              <a:rPr lang="en-US" dirty="0" smtClean="0"/>
              <a:t>Configuration </a:t>
            </a:r>
            <a:r>
              <a:rPr lang="en-US" dirty="0" err="1" smtClean="0"/>
              <a:t>sécurisée</a:t>
            </a:r>
            <a:endParaRPr lang="en-US" dirty="0" smtClean="0"/>
          </a:p>
          <a:p>
            <a:pPr>
              <a:lnSpc>
                <a:spcPct val="130000"/>
              </a:lnSpc>
            </a:pPr>
            <a:r>
              <a:rPr lang="en-US" dirty="0" smtClean="0"/>
              <a:t>Pas </a:t>
            </a:r>
            <a:r>
              <a:rPr lang="en-US" dirty="0" err="1" smtClean="0"/>
              <a:t>d’instance</a:t>
            </a:r>
            <a:r>
              <a:rPr lang="en-US" dirty="0" smtClean="0"/>
              <a:t> de test</a:t>
            </a:r>
          </a:p>
          <a:p>
            <a:pPr>
              <a:lnSpc>
                <a:spcPct val="130000"/>
              </a:lnSpc>
            </a:pPr>
            <a:r>
              <a:rPr lang="en-US" dirty="0" smtClean="0"/>
              <a:t>Administration à distance </a:t>
            </a:r>
            <a:r>
              <a:rPr lang="en-US" dirty="0" err="1" smtClean="0"/>
              <a:t>optionnelle</a:t>
            </a:r>
            <a:endParaRPr lang="en-US" dirty="0" smtClean="0"/>
          </a:p>
          <a:p>
            <a:pPr lvl="1">
              <a:lnSpc>
                <a:spcPct val="130000"/>
              </a:lnSpc>
            </a:pPr>
            <a:r>
              <a:rPr lang="en-US" dirty="0" smtClean="0"/>
              <a:t>Tomcat remote admin </a:t>
            </a:r>
            <a:r>
              <a:rPr lang="en-US" dirty="0" err="1" smtClean="0"/>
              <a:t>optionnel</a:t>
            </a:r>
            <a:endParaRPr lang="en-US" dirty="0" smtClean="0"/>
          </a:p>
          <a:p>
            <a:pPr lvl="1">
              <a:lnSpc>
                <a:spcPct val="130000"/>
              </a:lnSpc>
            </a:pPr>
            <a:r>
              <a:rPr lang="en-US" dirty="0" smtClean="0"/>
              <a:t>OpenEdge remote admin </a:t>
            </a:r>
            <a:r>
              <a:rPr lang="en-US" dirty="0" err="1" smtClean="0"/>
              <a:t>optionnel</a:t>
            </a:r>
            <a:endParaRPr lang="en-US" dirty="0" smtClean="0"/>
          </a:p>
          <a:p>
            <a:pPr>
              <a:lnSpc>
                <a:spcPct val="130000"/>
              </a:lnSpc>
            </a:pPr>
            <a:r>
              <a:rPr lang="en-US" dirty="0" smtClean="0"/>
              <a:t>Couches “transports” </a:t>
            </a:r>
            <a:r>
              <a:rPr lang="en-US" dirty="0" err="1" smtClean="0"/>
              <a:t>désactivées</a:t>
            </a:r>
            <a:endParaRPr lang="en-US" dirty="0" smtClean="0"/>
          </a:p>
          <a:p>
            <a:pPr>
              <a:lnSpc>
                <a:spcPct val="130000"/>
              </a:lnSpc>
            </a:pPr>
            <a:r>
              <a:rPr lang="en-US" dirty="0" smtClean="0"/>
              <a:t>Non </a:t>
            </a:r>
            <a:r>
              <a:rPr lang="en-US" dirty="0" err="1" smtClean="0"/>
              <a:t>limité</a:t>
            </a:r>
            <a:endParaRPr lang="en-US" dirty="0"/>
          </a:p>
        </p:txBody>
      </p:sp>
      <p:cxnSp>
        <p:nvCxnSpPr>
          <p:cNvPr id="8" name="Straight Connector 7"/>
          <p:cNvCxnSpPr/>
          <p:nvPr/>
        </p:nvCxnSpPr>
        <p:spPr bwMode="auto">
          <a:xfrm>
            <a:off x="5994560" y="1420074"/>
            <a:ext cx="0" cy="4546967"/>
          </a:xfrm>
          <a:prstGeom prst="line">
            <a:avLst/>
          </a:prstGeom>
          <a:solidFill>
            <a:schemeClr val="accent1"/>
          </a:solidFill>
          <a:ln w="28575" cap="flat" cmpd="sng" algn="ctr">
            <a:solidFill>
              <a:schemeClr val="tx1">
                <a:lumMod val="50000"/>
                <a:lumOff val="50000"/>
              </a:schemeClr>
            </a:solidFill>
            <a:prstDash val="solid"/>
            <a:round/>
            <a:headEnd type="none" w="med" len="med"/>
            <a:tailEnd type="none" w="med" len="med"/>
          </a:ln>
          <a:effectLst/>
        </p:spPr>
      </p:cxnSp>
    </p:spTree>
    <p:extLst>
      <p:ext uri="{BB962C8B-B14F-4D97-AF65-F5344CB8AC3E}">
        <p14:creationId xmlns:p14="http://schemas.microsoft.com/office/powerpoint/2010/main" val="2624535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TIMING" val="|4.4|18.4|0.9|7.9|3.7|5.8|17.2|16.3|18.2|8.1"/>
</p:tagLst>
</file>

<file path=ppt/tags/tag3.xml><?xml version="1.0" encoding="utf-8"?>
<p:tagLst xmlns:a="http://schemas.openxmlformats.org/drawingml/2006/main" xmlns:r="http://schemas.openxmlformats.org/officeDocument/2006/relationships" xmlns:p="http://schemas.openxmlformats.org/presentationml/2006/main">
  <p:tag name="TIMING" val="|27.6|13.2|27.7|2.9|5.3|29.7"/>
</p:tagLst>
</file>

<file path=ppt/tags/tag4.xml><?xml version="1.0" encoding="utf-8"?>
<p:tagLst xmlns:a="http://schemas.openxmlformats.org/drawingml/2006/main" xmlns:r="http://schemas.openxmlformats.org/officeDocument/2006/relationships" xmlns:p="http://schemas.openxmlformats.org/presentationml/2006/main">
  <p:tag name="TIMING" val="|20.9|17.7"/>
</p:tagLst>
</file>

<file path=ppt/tags/tag5.xml><?xml version="1.0" encoding="utf-8"?>
<p:tagLst xmlns:a="http://schemas.openxmlformats.org/drawingml/2006/main" xmlns:r="http://schemas.openxmlformats.org/officeDocument/2006/relationships" xmlns:p="http://schemas.openxmlformats.org/presentationml/2006/main">
  <p:tag name="TIMING" val="|35.8|17.4|12.3"/>
</p:tagLst>
</file>

<file path=ppt/tags/tag6.xml><?xml version="1.0" encoding="utf-8"?>
<p:tagLst xmlns:a="http://schemas.openxmlformats.org/drawingml/2006/main" xmlns:r="http://schemas.openxmlformats.org/officeDocument/2006/relationships" xmlns:p="http://schemas.openxmlformats.org/presentationml/2006/main">
  <p:tag name="TIMING" val="|8.8|43.6|24.3|1.7"/>
</p:tagLst>
</file>

<file path=ppt/tags/tag7.xml><?xml version="1.0" encoding="utf-8"?>
<p:tagLst xmlns:a="http://schemas.openxmlformats.org/drawingml/2006/main" xmlns:r="http://schemas.openxmlformats.org/officeDocument/2006/relationships" xmlns:p="http://schemas.openxmlformats.org/presentationml/2006/main">
  <p:tag name="TIMING" val="|26.9|9|16.7|16.7|10.1"/>
</p:tagLst>
</file>

<file path=ppt/tags/tag8.xml><?xml version="1.0" encoding="utf-8"?>
<p:tagLst xmlns:a="http://schemas.openxmlformats.org/drawingml/2006/main" xmlns:r="http://schemas.openxmlformats.org/officeDocument/2006/relationships" xmlns:p="http://schemas.openxmlformats.org/presentationml/2006/main">
  <p:tag name="TIMING" val="|11.7|11.4|14.1|11.4|20.2|4.1|8.3|18.7|3.2"/>
</p:tagLst>
</file>

<file path=ppt/theme/theme1.xml><?xml version="1.0" encoding="utf-8"?>
<a:theme xmlns:a="http://schemas.openxmlformats.org/drawingml/2006/main" name="PROGRESS_10-12_Template">
  <a:themeElements>
    <a:clrScheme name="Progress Colors 2013 - Sept25">
      <a:dk1>
        <a:srgbClr val="000000"/>
      </a:dk1>
      <a:lt1>
        <a:srgbClr val="FFFFFF"/>
      </a:lt1>
      <a:dk2>
        <a:srgbClr val="005F97"/>
      </a:dk2>
      <a:lt2>
        <a:srgbClr val="FFFFFF"/>
      </a:lt2>
      <a:accent1>
        <a:srgbClr val="FF4E00"/>
      </a:accent1>
      <a:accent2>
        <a:srgbClr val="24A382"/>
      </a:accent2>
      <a:accent3>
        <a:srgbClr val="0072B7"/>
      </a:accent3>
      <a:accent4>
        <a:srgbClr val="C1282D"/>
      </a:accent4>
      <a:accent5>
        <a:srgbClr val="FCDB3F"/>
      </a:accent5>
      <a:accent6>
        <a:srgbClr val="58595B"/>
      </a:accent6>
      <a:hlink>
        <a:srgbClr val="FF4E00"/>
      </a:hlink>
      <a:folHlink>
        <a:srgbClr val="FF4E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lang="en-US" sz="2400" b="0"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Pct val="130000"/>
          <a:buFontTx/>
          <a:buNone/>
          <a:tabLst/>
          <a:defRPr kumimoji="0" lang="en-US" sz="2400" b="0" i="1" u="none" strike="noStrike" cap="none" normalizeH="0" baseline="0" smtClean="0">
            <a:ln>
              <a:noFill/>
            </a:ln>
            <a:solidFill>
              <a:schemeClr val="tx1"/>
            </a:solidFill>
            <a:effectLst/>
            <a:latin typeface="Arial" charset="0"/>
          </a:defRPr>
        </a:defPPr>
      </a:lstStyle>
    </a:lnDef>
    <a:txDef>
      <a:spPr>
        <a:noFill/>
      </a:spPr>
      <a:bodyPr wrap="square" rtlCol="0">
        <a:spAutoFit/>
      </a:bodyPr>
      <a:lstStyle>
        <a:defPPr algn="l">
          <a:defRPr sz="2000" i="0" dirty="0" err="1" smtClean="0">
            <a:solidFill>
              <a:srgbClr val="000000"/>
            </a:solidFill>
          </a:defRPr>
        </a:defPPr>
      </a:lstStyle>
    </a:txDef>
  </a:objectDefaults>
  <a:extraClrSchemeLst>
    <a:extraClrScheme>
      <a:clrScheme name="psc_powerpoint_template_2007 1">
        <a:dk1>
          <a:srgbClr val="000000"/>
        </a:dk1>
        <a:lt1>
          <a:srgbClr val="FFFFFF"/>
        </a:lt1>
        <a:dk2>
          <a:srgbClr val="004B85"/>
        </a:dk2>
        <a:lt2>
          <a:srgbClr val="C0C0C0"/>
        </a:lt2>
        <a:accent1>
          <a:srgbClr val="E8A82C"/>
        </a:accent1>
        <a:accent2>
          <a:srgbClr val="00BA97"/>
        </a:accent2>
        <a:accent3>
          <a:srgbClr val="FFFFFF"/>
        </a:accent3>
        <a:accent4>
          <a:srgbClr val="000000"/>
        </a:accent4>
        <a:accent5>
          <a:srgbClr val="F2D1AC"/>
        </a:accent5>
        <a:accent6>
          <a:srgbClr val="00A888"/>
        </a:accent6>
        <a:hlink>
          <a:srgbClr val="D21E27"/>
        </a:hlink>
        <a:folHlink>
          <a:srgbClr val="0066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7CD2DD1C8DC2489639790437DD42C0" ma:contentTypeVersion="0" ma:contentTypeDescription="Create a new document." ma:contentTypeScope="" ma:versionID="300c6b68627ab7979ec46c6a6931c2fd">
  <xsd:schema xmlns:xsd="http://www.w3.org/2001/XMLSchema" xmlns:xs="http://www.w3.org/2001/XMLSchema" xmlns:p="http://schemas.microsoft.com/office/2006/metadata/properties" xmlns:ns2="7c69e624-827f-471b-adea-ac070ddc6867" targetNamespace="http://schemas.microsoft.com/office/2006/metadata/properties" ma:root="true" ma:fieldsID="81ffba39c7cb4a02f42386a3f471fb49" ns2:_="">
    <xsd:import namespace="7c69e624-827f-471b-adea-ac070ddc686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69e624-827f-471b-adea-ac070ddc686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7c69e624-827f-471b-adea-ac070ddc6867">V5TQT6NVCWRS-1738-394</_dlc_DocId>
    <_dlc_DocIdUrl xmlns="7c69e624-827f-471b-adea-ac070ddc6867">
      <Url>https://myprogress.progress.com/departments/gfo/_layouts/DocIdRedir.aspx?ID=V5TQT6NVCWRS-1738-394</Url>
      <Description>V5TQT6NVCWRS-1738-394</Description>
    </_dlc_DocIdUrl>
  </documentManagement>
</p:properties>
</file>

<file path=customXml/itemProps1.xml><?xml version="1.0" encoding="utf-8"?>
<ds:datastoreItem xmlns:ds="http://schemas.openxmlformats.org/officeDocument/2006/customXml" ds:itemID="{BE1D7BFF-4586-4168-BA5C-4CC6103663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69e624-827f-471b-adea-ac070ddc68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A8EEE7-F1C0-4377-82D1-E55A92F384C3}">
  <ds:schemaRefs>
    <ds:schemaRef ds:uri="http://schemas.microsoft.com/sharepoint/v3/contenttype/forms"/>
  </ds:schemaRefs>
</ds:datastoreItem>
</file>

<file path=customXml/itemProps3.xml><?xml version="1.0" encoding="utf-8"?>
<ds:datastoreItem xmlns:ds="http://schemas.openxmlformats.org/officeDocument/2006/customXml" ds:itemID="{0C99863A-CFC0-4B93-BF25-027CA011A2B6}">
  <ds:schemaRefs>
    <ds:schemaRef ds:uri="http://schemas.microsoft.com/sharepoint/events"/>
  </ds:schemaRefs>
</ds:datastoreItem>
</file>

<file path=customXml/itemProps4.xml><?xml version="1.0" encoding="utf-8"?>
<ds:datastoreItem xmlns:ds="http://schemas.openxmlformats.org/officeDocument/2006/customXml" ds:itemID="{DDA4C4B2-98B1-44DF-A244-E8FB7A2D1956}">
  <ds:schemaRefs>
    <ds:schemaRef ds:uri="http://schemas.microsoft.com/office/2006/documentManagement/types"/>
    <ds:schemaRef ds:uri="http://purl.org/dc/dcmitype/"/>
    <ds:schemaRef ds:uri="http://purl.org/dc/terms/"/>
    <ds:schemaRef ds:uri="http://schemas.microsoft.com/office/2006/metadata/properties"/>
    <ds:schemaRef ds:uri="http://schemas.microsoft.com/office/infopath/2007/PartnerControls"/>
    <ds:schemaRef ds:uri="7c69e624-827f-471b-adea-ac070ddc6867"/>
    <ds:schemaRef ds:uri="http://purl.org/dc/elements/1.1/"/>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PROGRESS_10-12_Template.potx</Template>
  <TotalTime>7295</TotalTime>
  <Words>1748</Words>
  <Application>Microsoft Office PowerPoint</Application>
  <PresentationFormat>Custom</PresentationFormat>
  <Paragraphs>400</Paragraphs>
  <Slides>31</Slides>
  <Notes>7</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Courier New</vt:lpstr>
      <vt:lpstr>Wingdings</vt:lpstr>
      <vt:lpstr>PROGRESS_10-12_Template</vt:lpstr>
      <vt:lpstr>Pacific Application Server pour OpenEdge</vt:lpstr>
      <vt:lpstr>Disclaimer</vt:lpstr>
      <vt:lpstr>Disclaimer 2</vt:lpstr>
      <vt:lpstr>Agenda</vt:lpstr>
      <vt:lpstr>Introduction PASOE</vt:lpstr>
      <vt:lpstr>Plateforme Pacific Application Server</vt:lpstr>
      <vt:lpstr>Pacific Application Server pour OpenEdge (PASOE)</vt:lpstr>
      <vt:lpstr>Motivations</vt:lpstr>
      <vt:lpstr>PASOE - Production vs Development</vt:lpstr>
      <vt:lpstr>Pacific Application Server for OpenEdge Architecture (PASOE)</vt:lpstr>
      <vt:lpstr>PAS for OpenEdge - Concepts d’architecture et abréviations</vt:lpstr>
      <vt:lpstr>PAS for OpenEdge - Concepts d’architecture et abréviations</vt:lpstr>
      <vt:lpstr>Classic AppServer Instances versus PAS for OpenEdge Instances</vt:lpstr>
      <vt:lpstr>Understanding PAS for OpenEdge Instance Run-time</vt:lpstr>
      <vt:lpstr>Classic AppServer Configuration versus PAS for OE Configuration</vt:lpstr>
      <vt:lpstr>ABL Sessions and AVM Run-times as Independent Resources</vt:lpstr>
      <vt:lpstr>PAS for OpenEdge ABL Application Architecture Models</vt:lpstr>
      <vt:lpstr>Connexions DB self-service</vt:lpstr>
      <vt:lpstr>Configuration des connexions (sur le client)</vt:lpstr>
      <vt:lpstr>Configuration des événements AppServer</vt:lpstr>
      <vt:lpstr>Classic AppServer versus PAS for OpenEdge Administration</vt:lpstr>
      <vt:lpstr>PAS for OpenEdge Instance Startup Process (or What comes from Where…)</vt:lpstr>
      <vt:lpstr>Où trouver…</vt:lpstr>
      <vt:lpstr>Partage des ressources (dans la release 11.5)</vt:lpstr>
      <vt:lpstr>Déploiement des applications</vt:lpstr>
      <vt:lpstr>Performance and Scalability</vt:lpstr>
      <vt:lpstr>Pacific Application Server for OpenEdge - Performance</vt:lpstr>
      <vt:lpstr>Améliorations de performance et de montée en charge</vt:lpstr>
      <vt:lpstr>Early Access Available</vt:lpstr>
      <vt:lpstr>PowerPoint Presentation</vt:lpstr>
      <vt:lpstr>PowerPoint Presentation</vt:lpstr>
    </vt:vector>
  </TitlesOfParts>
  <Company>Progress Software Corporation</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101Cleary-cp</dc:title>
  <dc:creator>Progress Software Corporation</dc:creator>
  <cp:lastModifiedBy>Gilles QUERRET</cp:lastModifiedBy>
  <cp:revision>1015</cp:revision>
  <cp:lastPrinted>2013-09-18T03:48:20Z</cp:lastPrinted>
  <dcterms:created xsi:type="dcterms:W3CDTF">2010-07-07T00:59:08Z</dcterms:created>
  <dcterms:modified xsi:type="dcterms:W3CDTF">2014-12-16T11:04:09Z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0x0101003C7CD2DD1C8DC2489639790437DD42C0</vt:lpwstr>
  </property>
  <property fmtid="{D5CDD505-2E9C-101B-9397-08002B2CF9AE}" pid="3" name="Category1">
    <vt:lpwstr>367;#PowerPoint|ef797fd0-0a2c-4c70-979e-7c4753a1af05</vt:lpwstr>
  </property>
  <property fmtid="{D5CDD505-2E9C-101B-9397-08002B2CF9AE}" pid="4" name="TaxCatchAll">
    <vt:lpwstr>237;#Template|c9160f8f-74c9-4442-ac41-24463e06691d</vt:lpwstr>
  </property>
  <property fmtid="{D5CDD505-2E9C-101B-9397-08002B2CF9AE}" pid="5" name="Doc ID">
    <vt:lpwstr>101816</vt:lpwstr>
  </property>
  <property fmtid="{D5CDD505-2E9C-101B-9397-08002B2CF9AE}" pid="6" name="Location1">
    <vt:lpwstr/>
  </property>
  <property fmtid="{D5CDD505-2E9C-101B-9397-08002B2CF9AE}" pid="7" name="Tagged Doc ID's">
    <vt:bool>false</vt:bool>
  </property>
  <property fmtid="{D5CDD505-2E9C-101B-9397-08002B2CF9AE}" pid="8" name="ContentType1">
    <vt:lpwstr/>
  </property>
  <property fmtid="{D5CDD505-2E9C-101B-9397-08002B2CF9AE}" pid="9" name="Solution0">
    <vt:lpwstr/>
  </property>
  <property fmtid="{D5CDD505-2E9C-101B-9397-08002B2CF9AE}" pid="10" name="Industry">
    <vt:lpwstr/>
  </property>
  <property fmtid="{D5CDD505-2E9C-101B-9397-08002B2CF9AE}" pid="11" name="IndustrySolution">
    <vt:lpwstr/>
  </property>
  <property fmtid="{D5CDD505-2E9C-101B-9397-08002B2CF9AE}" pid="12" name="Attachment Only ?">
    <vt:bool>true</vt:bool>
  </property>
  <property fmtid="{D5CDD505-2E9C-101B-9397-08002B2CF9AE}" pid="13" name="GFOAudience">
    <vt:lpwstr/>
  </property>
  <property fmtid="{D5CDD505-2E9C-101B-9397-08002B2CF9AE}" pid="14" name="OpenEdgeModule">
    <vt:lpwstr/>
  </property>
  <property fmtid="{D5CDD505-2E9C-101B-9397-08002B2CF9AE}" pid="15" name="_dlc_DocIdItemGuid">
    <vt:lpwstr>52bc08dd-9de5-40a3-979b-4244878493f2</vt:lpwstr>
  </property>
</Properties>
</file>